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59" r:id="rId4"/>
    <p:sldId id="260" r:id="rId5"/>
    <p:sldId id="261" r:id="rId6"/>
    <p:sldId id="451" r:id="rId7"/>
    <p:sldId id="454" r:id="rId8"/>
    <p:sldId id="262" r:id="rId9"/>
    <p:sldId id="443" r:id="rId10"/>
    <p:sldId id="265" r:id="rId11"/>
    <p:sldId id="266" r:id="rId12"/>
    <p:sldId id="268" r:id="rId13"/>
    <p:sldId id="269" r:id="rId14"/>
    <p:sldId id="270" r:id="rId15"/>
    <p:sldId id="271" r:id="rId16"/>
    <p:sldId id="294" r:id="rId17"/>
    <p:sldId id="273" r:id="rId18"/>
    <p:sldId id="274" r:id="rId19"/>
    <p:sldId id="405" r:id="rId20"/>
    <p:sldId id="429" r:id="rId21"/>
    <p:sldId id="401" r:id="rId22"/>
    <p:sldId id="400" r:id="rId23"/>
    <p:sldId id="406" r:id="rId24"/>
    <p:sldId id="276" r:id="rId25"/>
    <p:sldId id="277" r:id="rId26"/>
    <p:sldId id="278" r:id="rId27"/>
    <p:sldId id="279" r:id="rId28"/>
    <p:sldId id="280" r:id="rId29"/>
    <p:sldId id="281" r:id="rId30"/>
    <p:sldId id="434" r:id="rId31"/>
    <p:sldId id="286" r:id="rId32"/>
    <p:sldId id="433" r:id="rId33"/>
    <p:sldId id="290" r:id="rId34"/>
    <p:sldId id="435" r:id="rId35"/>
    <p:sldId id="444" r:id="rId36"/>
    <p:sldId id="445" r:id="rId37"/>
    <p:sldId id="446" r:id="rId38"/>
    <p:sldId id="447" r:id="rId39"/>
    <p:sldId id="437" r:id="rId40"/>
    <p:sldId id="438" r:id="rId41"/>
    <p:sldId id="430" r:id="rId42"/>
    <p:sldId id="431" r:id="rId43"/>
    <p:sldId id="432" r:id="rId44"/>
    <p:sldId id="449" r:id="rId45"/>
    <p:sldId id="291" r:id="rId46"/>
    <p:sldId id="439" r:id="rId47"/>
    <p:sldId id="441" r:id="rId48"/>
    <p:sldId id="440" r:id="rId49"/>
    <p:sldId id="453" r:id="rId50"/>
    <p:sldId id="452" r:id="rId51"/>
    <p:sldId id="442" r:id="rId52"/>
    <p:sldId id="292" r:id="rId53"/>
    <p:sldId id="293" r:id="rId54"/>
    <p:sldId id="456" r:id="rId55"/>
    <p:sldId id="459" r:id="rId56"/>
    <p:sldId id="458" r:id="rId57"/>
    <p:sldId id="455" r:id="rId58"/>
    <p:sldId id="461" r:id="rId59"/>
    <p:sldId id="462" r:id="rId60"/>
    <p:sldId id="460" r:id="rId61"/>
    <p:sldId id="394" r:id="rId62"/>
    <p:sldId id="282" r:id="rId63"/>
    <p:sldId id="283" r:id="rId64"/>
    <p:sldId id="463" r:id="rId65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762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guide/subject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3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Lazy: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niks</a:t>
            </a:r>
            <a:r>
              <a:rPr lang="en-US" dirty="0"/>
              <a:t> met de </a:t>
            </a:r>
            <a:r>
              <a:rPr lang="en-US" dirty="0" err="1"/>
              <a:t>ontvangen</a:t>
            </a:r>
            <a:r>
              <a:rPr lang="en-US" dirty="0"/>
              <a:t> stream,</a:t>
            </a:r>
            <a:r>
              <a:rPr lang="en-US" baseline="0" dirty="0"/>
              <a:t> </a:t>
            </a:r>
            <a:r>
              <a:rPr lang="en-US" baseline="0" dirty="0" err="1"/>
              <a:t>totdat</a:t>
            </a:r>
            <a:r>
              <a:rPr lang="en-US" baseline="0" dirty="0"/>
              <a:t> </a:t>
            </a:r>
            <a:r>
              <a:rPr lang="en-US" baseline="0" dirty="0" err="1"/>
              <a:t>hij</a:t>
            </a:r>
            <a:r>
              <a:rPr lang="en-US" baseline="0" dirty="0"/>
              <a:t> </a:t>
            </a:r>
            <a:r>
              <a:rPr lang="en-US" baseline="0" dirty="0" err="1"/>
              <a:t>aangeroepen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endParaRPr lang="en-US" dirty="0"/>
          </a:p>
          <a:p>
            <a:endParaRPr lang="en-US" dirty="0"/>
          </a:p>
          <a:p>
            <a:r>
              <a:rPr lang="en-US" dirty="0"/>
              <a:t>Observable</a:t>
            </a:r>
            <a:r>
              <a:rPr lang="en-US" baseline="0" dirty="0"/>
              <a:t> is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vergelijken</a:t>
            </a:r>
            <a:r>
              <a:rPr lang="en-US" baseline="0" dirty="0"/>
              <a:t> met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="1" baseline="0" dirty="0"/>
              <a:t>array</a:t>
            </a:r>
            <a:r>
              <a:rPr lang="en-US" b="0" baseline="0" dirty="0"/>
              <a:t>, </a:t>
            </a:r>
            <a:r>
              <a:rPr lang="en-US" baseline="0" dirty="0"/>
              <a:t>die </a:t>
            </a:r>
            <a:r>
              <a:rPr lang="en-US" baseline="0" dirty="0" err="1"/>
              <a:t>langzamerhand</a:t>
            </a:r>
            <a:r>
              <a:rPr lang="en-US" baseline="0" dirty="0"/>
              <a:t> </a:t>
            </a:r>
            <a:r>
              <a:rPr lang="en-US" baseline="0" dirty="0" err="1"/>
              <a:t>gevuld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met data.</a:t>
            </a:r>
          </a:p>
          <a:p>
            <a:endParaRPr lang="en-US" baseline="0" dirty="0"/>
          </a:p>
          <a:p>
            <a:r>
              <a:rPr lang="en-US" baseline="0" dirty="0" err="1"/>
              <a:t>Omdat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observable </a:t>
            </a:r>
            <a:r>
              <a:rPr lang="en-US" baseline="0" dirty="0" err="1"/>
              <a:t>zich</a:t>
            </a:r>
            <a:r>
              <a:rPr lang="en-US" baseline="0" dirty="0"/>
              <a:t> </a:t>
            </a:r>
            <a:r>
              <a:rPr lang="en-US" baseline="0" dirty="0" err="1"/>
              <a:t>gedraagd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array,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allerlei</a:t>
            </a:r>
            <a:r>
              <a:rPr lang="en-US" baseline="0" dirty="0"/>
              <a:t> array methods </a:t>
            </a:r>
            <a:r>
              <a:rPr lang="en-US" baseline="0" dirty="0" err="1"/>
              <a:t>beschikbaar</a:t>
            </a:r>
            <a:r>
              <a:rPr lang="en-US" baseline="0" dirty="0"/>
              <a:t>, </a:t>
            </a:r>
            <a:r>
              <a:rPr lang="en-US" baseline="0" dirty="0" err="1"/>
              <a:t>zoals</a:t>
            </a:r>
            <a:r>
              <a:rPr lang="en-US" baseline="0" dirty="0"/>
              <a:t>: map(), filter(), reduce()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>
                <a:solidFill>
                  <a:srgbClr val="FF0000"/>
                </a:solidFill>
              </a:rPr>
              <a:t>Example</a:t>
            </a:r>
            <a:r>
              <a:rPr lang="nl-NL" sz="1200" b="1" dirty="0">
                <a:solidFill>
                  <a:srgbClr val="FF0000"/>
                </a:solidFill>
              </a:rPr>
              <a:t> stream: </a:t>
            </a:r>
            <a:r>
              <a:rPr lang="nl-NL" sz="1200" b="1" dirty="0"/>
              <a:t>list of ’share </a:t>
            </a:r>
            <a:r>
              <a:rPr lang="nl-NL" sz="1200" b="1" dirty="0" err="1"/>
              <a:t>prices</a:t>
            </a:r>
            <a:r>
              <a:rPr lang="nl-NL" sz="1200" b="1" dirty="0"/>
              <a:t>’ </a:t>
            </a:r>
            <a:r>
              <a:rPr lang="nl-NL" sz="1200" b="1" dirty="0" err="1"/>
              <a:t>which</a:t>
            </a:r>
            <a:r>
              <a:rPr lang="nl-NL" sz="1200" b="1" dirty="0"/>
              <a:t> changes </a:t>
            </a:r>
            <a:r>
              <a:rPr lang="nl-NL" sz="1200" b="1" dirty="0" err="1"/>
              <a:t>each</a:t>
            </a:r>
            <a:r>
              <a:rPr lang="nl-NL" sz="1200" b="1" dirty="0"/>
              <a:t> minute.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61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648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3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971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 dirty="0"/>
              <a:t>Tap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side </a:t>
            </a:r>
            <a:r>
              <a:rPr lang="nl-NL" dirty="0" err="1"/>
              <a:t>effects</a:t>
            </a:r>
            <a:r>
              <a:rPr lang="nl-NL" dirty="0"/>
              <a:t>: </a:t>
            </a:r>
            <a:r>
              <a:rPr lang="nl-NL" dirty="0" err="1"/>
              <a:t>logging</a:t>
            </a:r>
            <a:r>
              <a:rPr lang="nl-NL" dirty="0"/>
              <a:t>, </a:t>
            </a:r>
            <a:r>
              <a:rPr lang="nl-NL" dirty="0" err="1"/>
              <a:t>localstorage</a:t>
            </a:r>
            <a:r>
              <a:rPr lang="nl-NL" dirty="0"/>
              <a:t>. </a:t>
            </a:r>
            <a:r>
              <a:rPr lang="nl-NL" dirty="0" err="1"/>
              <a:t>Manupilating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481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234487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830136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17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1963612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819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Subject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special type of Observable that observers can also subscribe to it to receive published values but with one difference: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are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multicasted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many Observers.</a:t>
            </a:r>
            <a:endParaRPr lang="en-GB" b="0" dirty="0">
              <a:effectLst/>
            </a:endParaRPr>
          </a:p>
          <a:p>
            <a:pPr rtl="0"/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are also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also subscribe to other Observables and listen to published data.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default an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is unicast.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Unicast simply means that each subscribed observer has an independent execution of the Observable while multicast means that the Observable execution is shared by multiple Observers.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65990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dirty="0"/>
              <a:t>@</a:t>
            </a:r>
            <a:r>
              <a:rPr lang="en-GB" u="none" strike="noStrike" dirty="0">
                <a:effectLst/>
                <a:hlinkClick r:id="rId3"/>
              </a:rPr>
              <a:t>Injectable</a:t>
            </a:r>
            <a:r>
              <a:rPr lang="en-GB" dirty="0"/>
              <a:t>()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decorator marks it as a service that can be injected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1/17/22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1/17/22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1/17/22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1/17/22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1/17/22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17-01-2022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21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1/17/22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hyperlink" Target="http://reactivex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xmarble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json2ts.com/" TargetMode="External"/><Relationship Id="rId2" Type="http://schemas.openxmlformats.org/officeDocument/2006/relationships/hyperlink" Target="http://api.openweathermap.org/data/2.5/weather?units=metric&amp;appid=8566d604cd9402b65394b034e52aa2af&amp;q=Goud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API" TargetMode="External"/><Relationship Id="rId7" Type="http://schemas.openxmlformats.org/officeDocument/2006/relationships/hyperlink" Target="http://swapi.c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dbapi.com/" TargetMode="External"/><Relationship Id="rId5" Type="http://schemas.openxmlformats.org/officeDocument/2006/relationships/hyperlink" Target="http://ergast.com/mrd/" TargetMode="External"/><Relationship Id="rId4" Type="http://schemas.openxmlformats.org/officeDocument/2006/relationships/hyperlink" Target="http://filltext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reactivex.io/rxjs/class/es6/Subscription.js~Subscription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gular-university.io/rxjs-higher-order-mapping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.dev/api/operators" TargetMode="External"/><Relationship Id="rId2" Type="http://schemas.openxmlformats.org/officeDocument/2006/relationships/hyperlink" Target="https://indepth.dev/reference/rxjs/operator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1952625"/>
            <a:ext cx="98298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6035" algn="ctr">
              <a:lnSpc>
                <a:spcPct val="100299"/>
              </a:lnSpc>
            </a:pP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4300" b="1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sz="4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0" y="5838825"/>
            <a:ext cx="6414658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Pete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Eijgermans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ordina.nl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5" dirty="0"/>
              <a:t>(stati</a:t>
            </a:r>
            <a:r>
              <a:rPr spc="15" dirty="0"/>
              <a:t>c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15" dirty="0"/>
              <a:t>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40960" y="6985257"/>
            <a:ext cx="1805939" cy="0"/>
          </a:xfrm>
          <a:custGeom>
            <a:avLst/>
            <a:gdLst/>
            <a:ahLst/>
            <a:cxnLst/>
            <a:rect l="l" t="t" r="r" b="b"/>
            <a:pathLst>
              <a:path w="1805940">
                <a:moveTo>
                  <a:pt x="0" y="0"/>
                </a:moveTo>
                <a:lnTo>
                  <a:pt x="18059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9675" y="698525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90353" y="1038225"/>
            <a:ext cx="6080760" cy="581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city.service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selector: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'hello‐world'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app.html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 class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implements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Properties  </a:t>
            </a:r>
            <a:r>
              <a:rPr lang="en-US" sz="1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  component/class</a:t>
            </a:r>
            <a:b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(): void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(city: City): City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city.id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`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/${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}.jpg`;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('City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opgehaald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15" dirty="0"/>
              <a:t>ervice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consume/inject</a:t>
            </a:r>
          </a:p>
        </p:txBody>
      </p:sp>
      <p:sp>
        <p:nvSpPr>
          <p:cNvPr id="15" name="object 15"/>
          <p:cNvSpPr/>
          <p:nvPr/>
        </p:nvSpPr>
        <p:spPr>
          <a:xfrm>
            <a:off x="838953" y="3552839"/>
            <a:ext cx="1535947" cy="933870"/>
          </a:xfrm>
          <a:custGeom>
            <a:avLst/>
            <a:gdLst/>
            <a:ahLst/>
            <a:cxnLst/>
            <a:rect l="l" t="t" r="r" b="b"/>
            <a:pathLst>
              <a:path w="1213485" h="844550">
                <a:moveTo>
                  <a:pt x="1165097" y="252983"/>
                </a:moveTo>
                <a:lnTo>
                  <a:pt x="0" y="252983"/>
                </a:lnTo>
                <a:lnTo>
                  <a:pt x="0" y="844295"/>
                </a:lnTo>
                <a:lnTo>
                  <a:pt x="1165097" y="844295"/>
                </a:lnTo>
                <a:lnTo>
                  <a:pt x="1165097" y="252983"/>
                </a:lnTo>
                <a:close/>
              </a:path>
              <a:path w="1213485" h="844550">
                <a:moveTo>
                  <a:pt x="1213103" y="0"/>
                </a:moveTo>
                <a:lnTo>
                  <a:pt x="679703" y="252983"/>
                </a:lnTo>
                <a:lnTo>
                  <a:pt x="970787" y="252983"/>
                </a:lnTo>
                <a:lnTo>
                  <a:pt x="1213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1810" y="4007378"/>
            <a:ext cx="7391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891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local variables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02404" y="2417614"/>
            <a:ext cx="2874010" cy="1470025"/>
          </a:xfrm>
          <a:custGeom>
            <a:avLst/>
            <a:gdLst/>
            <a:ahLst/>
            <a:cxnLst/>
            <a:rect l="l" t="t" r="r" b="b"/>
            <a:pathLst>
              <a:path w="2874009" h="1470025">
                <a:moveTo>
                  <a:pt x="1286255" y="1009649"/>
                </a:moveTo>
                <a:lnTo>
                  <a:pt x="606551" y="1009649"/>
                </a:lnTo>
                <a:lnTo>
                  <a:pt x="0" y="1469897"/>
                </a:lnTo>
                <a:lnTo>
                  <a:pt x="1286255" y="1009649"/>
                </a:lnTo>
                <a:close/>
              </a:path>
              <a:path w="2874009" h="1470025">
                <a:moveTo>
                  <a:pt x="2873501" y="0"/>
                </a:moveTo>
                <a:lnTo>
                  <a:pt x="153161" y="0"/>
                </a:lnTo>
                <a:lnTo>
                  <a:pt x="153161" y="1009649"/>
                </a:lnTo>
                <a:lnTo>
                  <a:pt x="2873501" y="1009649"/>
                </a:lnTo>
                <a:lnTo>
                  <a:pt x="28735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1807" y="2678660"/>
            <a:ext cx="227520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Constructor: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shorthand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privat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variabl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+ instantiering!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0040" y="4468744"/>
            <a:ext cx="2753360" cy="1301750"/>
          </a:xfrm>
          <a:custGeom>
            <a:avLst/>
            <a:gdLst/>
            <a:ahLst/>
            <a:cxnLst/>
            <a:rect l="l" t="t" r="r" b="b"/>
            <a:pathLst>
              <a:path w="2753359" h="1301750">
                <a:moveTo>
                  <a:pt x="1545335" y="699515"/>
                </a:moveTo>
                <a:lnTo>
                  <a:pt x="1028699" y="699515"/>
                </a:lnTo>
                <a:lnTo>
                  <a:pt x="0" y="1301495"/>
                </a:lnTo>
                <a:lnTo>
                  <a:pt x="1545335" y="699515"/>
                </a:lnTo>
                <a:close/>
              </a:path>
              <a:path w="2753359" h="1301750">
                <a:moveTo>
                  <a:pt x="2753105" y="0"/>
                </a:moveTo>
                <a:lnTo>
                  <a:pt x="683513" y="0"/>
                </a:lnTo>
                <a:lnTo>
                  <a:pt x="683513" y="699515"/>
                </a:lnTo>
                <a:lnTo>
                  <a:pt x="2753105" y="699515"/>
                </a:lnTo>
                <a:lnTo>
                  <a:pt x="27531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41754" y="4635089"/>
            <a:ext cx="163258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Detailgegeven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city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(click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“N</a:t>
            </a:r>
            <a:r>
              <a:rPr spc="15" dirty="0"/>
              <a:t>o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provider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for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CityService”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503657"/>
            <a:ext cx="457898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Solution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:</a:t>
            </a:r>
            <a:r>
              <a:rPr sz="1950" spc="1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injec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19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</a:t>
            </a:r>
            <a:r>
              <a:rPr sz="19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00B050"/>
                </a:solidFill>
                <a:latin typeface="Courier New"/>
                <a:cs typeface="Courier New"/>
              </a:rPr>
              <a:t>app.module.ts</a:t>
            </a:r>
            <a:endParaRPr sz="195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228" y="2491749"/>
            <a:ext cx="7730486" cy="708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588" y="3177549"/>
            <a:ext cx="8660126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628" y="3406149"/>
            <a:ext cx="7959086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1228" y="3520440"/>
            <a:ext cx="7730486" cy="2169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0" y="1612632"/>
            <a:ext cx="7218045" cy="303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endParaRPr lang="nl-NL" sz="1950" spc="-2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r>
              <a:rPr lang="nl-NL" sz="1950" spc="-25" dirty="0" err="1">
                <a:latin typeface="Verdana"/>
                <a:cs typeface="Verdana"/>
              </a:rPr>
              <a:t>Use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lang="nl-NL" sz="1950" spc="-25" dirty="0" err="1">
                <a:latin typeface="Verdana"/>
                <a:cs typeface="Verdana"/>
              </a:rPr>
              <a:t>the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sz="1950" spc="-15" dirty="0" err="1">
                <a:latin typeface="Verdana"/>
                <a:cs typeface="Verdana"/>
              </a:rPr>
              <a:t>annotati</a:t>
            </a:r>
            <a:r>
              <a:rPr lang="nl-NL" sz="1950" spc="-15" dirty="0">
                <a:latin typeface="Verdana"/>
                <a:cs typeface="Verdana"/>
              </a:rPr>
              <a:t>on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providers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:[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…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]</a:t>
            </a:r>
            <a:endParaRPr lang="en-NL" sz="1950" b="1" dirty="0">
              <a:solidFill>
                <a:srgbClr val="C0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1310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3716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497840" marR="3114675">
              <a:lnSpc>
                <a:spcPct val="152300"/>
              </a:lnSpc>
              <a:tabLst>
                <a:tab pos="1936750" algn="l"/>
              </a:tabLst>
            </a:pP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1966" y="4977685"/>
            <a:ext cx="1104265" cy="752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providers</a:t>
            </a:r>
            <a:endParaRPr sz="1700" b="1" dirty="0">
              <a:solidFill>
                <a:srgbClr val="C00000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4845" y="5052293"/>
            <a:ext cx="6753855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</a:t>
            </a:r>
            <a:r>
              <a:rPr sz="1700" spc="-5" dirty="0" err="1">
                <a:latin typeface="Consolas"/>
                <a:cs typeface="Consolas"/>
              </a:rPr>
              <a:t>CityService</a:t>
            </a:r>
            <a:r>
              <a:rPr lang="nl-NL" sz="1700" spc="-5" dirty="0">
                <a:latin typeface="Consolas"/>
                <a:cs typeface="Consolas"/>
              </a:rPr>
              <a:t>, </a:t>
            </a:r>
            <a:r>
              <a:rPr lang="nl-NL" sz="1700" spc="-5" dirty="0" err="1">
                <a:latin typeface="Consolas"/>
                <a:cs typeface="Consolas"/>
              </a:rPr>
              <a:t>GoogleService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501" y="5767115"/>
            <a:ext cx="2667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1489" y="6161826"/>
            <a:ext cx="29044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60500" y="472182"/>
            <a:ext cx="891540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US" spc="15" dirty="0"/>
              <a:t>–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GB" spc="15" dirty="0">
                <a:latin typeface="Times New Roman"/>
                <a:cs typeface="Times New Roman"/>
              </a:rPr>
              <a:t>I</a:t>
            </a:r>
            <a:r>
              <a:rPr lang="en-GB" spc="15" dirty="0"/>
              <a:t>nject </a:t>
            </a:r>
            <a:r>
              <a:rPr lang="en-GB" spc="10" dirty="0"/>
              <a:t>s</a:t>
            </a:r>
            <a:r>
              <a:rPr spc="10" dirty="0" err="1"/>
              <a:t>ervic</a:t>
            </a:r>
            <a:r>
              <a:rPr spc="15" dirty="0" err="1"/>
              <a:t>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Module</a:t>
            </a:r>
            <a:r>
              <a:rPr lang="nl-NL" spc="15" dirty="0"/>
              <a:t> </a:t>
            </a:r>
            <a:br>
              <a:rPr lang="nl-NL" spc="15" dirty="0"/>
            </a:br>
            <a:r>
              <a:rPr lang="nl-NL" spc="15" dirty="0"/>
              <a:t>(</a:t>
            </a:r>
            <a:r>
              <a:rPr lang="nl-NL" spc="15" dirty="0" err="1">
                <a:solidFill>
                  <a:srgbClr val="C00000"/>
                </a:solidFill>
              </a:rPr>
              <a:t>app.module.ts</a:t>
            </a:r>
            <a:r>
              <a:rPr lang="nl-NL" spc="15" dirty="0"/>
              <a:t>)</a:t>
            </a:r>
            <a:endParaRPr spc="15" dirty="0"/>
          </a:p>
        </p:txBody>
      </p:sp>
      <p:sp>
        <p:nvSpPr>
          <p:cNvPr id="8" name="object 8"/>
          <p:cNvSpPr/>
          <p:nvPr/>
        </p:nvSpPr>
        <p:spPr>
          <a:xfrm>
            <a:off x="4679319" y="5854449"/>
            <a:ext cx="2586355" cy="1209675"/>
          </a:xfrm>
          <a:custGeom>
            <a:avLst/>
            <a:gdLst/>
            <a:ahLst/>
            <a:cxnLst/>
            <a:rect l="l" t="t" r="r" b="b"/>
            <a:pathLst>
              <a:path w="2586354" h="1209675">
                <a:moveTo>
                  <a:pt x="0" y="0"/>
                </a:moveTo>
                <a:lnTo>
                  <a:pt x="1032509" y="697991"/>
                </a:lnTo>
                <a:lnTo>
                  <a:pt x="1032509" y="1209293"/>
                </a:lnTo>
                <a:lnTo>
                  <a:pt x="2586227" y="1209293"/>
                </a:lnTo>
                <a:lnTo>
                  <a:pt x="2586227" y="478535"/>
                </a:lnTo>
                <a:lnTo>
                  <a:pt x="1032509" y="478535"/>
                </a:lnTo>
                <a:lnTo>
                  <a:pt x="0" y="0"/>
                </a:lnTo>
                <a:close/>
              </a:path>
              <a:path w="2586354" h="1209675">
                <a:moveTo>
                  <a:pt x="2586227" y="332231"/>
                </a:moveTo>
                <a:lnTo>
                  <a:pt x="1032509" y="332231"/>
                </a:lnTo>
                <a:lnTo>
                  <a:pt x="1032509" y="478535"/>
                </a:lnTo>
                <a:lnTo>
                  <a:pt x="2586227" y="478535"/>
                </a:lnTo>
                <a:lnTo>
                  <a:pt x="2586227" y="3322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6980" y="6342363"/>
            <a:ext cx="11233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Arra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met Service- dependencies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5a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spc="-5" dirty="0" err="1">
                <a:latin typeface="Verdana"/>
                <a:cs typeface="Verdana"/>
              </a:rPr>
              <a:t>Asyn</a:t>
            </a:r>
            <a:r>
              <a:rPr sz="5950" b="1" dirty="0" err="1">
                <a:latin typeface="Verdana"/>
                <a:cs typeface="Verdana"/>
              </a:rPr>
              <a:t>c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services</a:t>
            </a:r>
            <a:endParaRPr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A21-5105-3845-A234-919226E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D81E-B8C1-CA4F-941E-EF99B8805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F768-9BDE-C745-9AC0-FFF7CC37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" y="1183666"/>
            <a:ext cx="8744440" cy="51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9687" y="581025"/>
            <a:ext cx="299402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Asyn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S</a:t>
            </a:r>
            <a:r>
              <a:rPr sz="2750" b="1" spc="15" dirty="0">
                <a:latin typeface="Verdana"/>
                <a:cs typeface="Verdana"/>
              </a:rPr>
              <a:t>ervices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584" y="2396628"/>
            <a:ext cx="8499716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800" spc="-140" dirty="0" err="1">
                <a:latin typeface="Verdana"/>
                <a:cs typeface="Verdana"/>
              </a:rPr>
              <a:t>Work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dirty="0" err="1">
                <a:latin typeface="Verdana"/>
                <a:cs typeface="Verdana"/>
              </a:rPr>
              <a:t>with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Http</a:t>
            </a:r>
            <a:r>
              <a:rPr lang="nl-NL" sz="2800" dirty="0">
                <a:latin typeface="Courier New"/>
                <a:cs typeface="Courier New"/>
              </a:rPr>
              <a:t>Client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asynchrone</a:t>
            </a:r>
            <a:r>
              <a:rPr sz="2800" i="1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actie</a:t>
            </a:r>
            <a:endParaRPr sz="28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 err="1">
                <a:latin typeface="Verdana"/>
                <a:cs typeface="Verdana"/>
              </a:rPr>
              <a:t>Angula</a:t>
            </a:r>
            <a:r>
              <a:rPr lang="nl-NL" sz="2800" dirty="0" err="1">
                <a:latin typeface="Verdana"/>
                <a:cs typeface="Verdana"/>
              </a:rPr>
              <a:t>rJs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Promises</a:t>
            </a: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spc="29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Observables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6584" y="5457352"/>
            <a:ext cx="8846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800" spc="-5" dirty="0" err="1">
                <a:latin typeface="Verdana"/>
                <a:cs typeface="Verdana"/>
              </a:rPr>
              <a:t>Use</a:t>
            </a:r>
            <a:r>
              <a:rPr lang="nl-NL" sz="2800" spc="-5" dirty="0">
                <a:latin typeface="Verdana"/>
                <a:cs typeface="Verdana"/>
              </a:rPr>
              <a:t> in </a:t>
            </a: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-5" dirty="0">
                <a:latin typeface="Verdana"/>
                <a:cs typeface="Verdana"/>
              </a:rPr>
              <a:t>acti</a:t>
            </a:r>
            <a:r>
              <a:rPr sz="2800" spc="-30" dirty="0">
                <a:latin typeface="Verdana"/>
                <a:cs typeface="Verdana"/>
              </a:rPr>
              <a:t>v</a:t>
            </a:r>
            <a:r>
              <a:rPr sz="2800" dirty="0">
                <a:latin typeface="Verdana"/>
                <a:cs typeface="Verdana"/>
              </a:rPr>
              <a:t>eX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lib</a:t>
            </a:r>
            <a:r>
              <a:rPr sz="2800" spc="-4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Courier New"/>
                <a:cs typeface="Courier New"/>
              </a:rPr>
              <a:t>RxJS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262" y="385572"/>
            <a:ext cx="7098791" cy="5100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859" y="5706088"/>
            <a:ext cx="143383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u="heavy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http://reactivex.io/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8209" y="1723644"/>
            <a:ext cx="6946392" cy="532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AD844-D52B-0B4A-B2F4-01CF17296C61}"/>
              </a:ext>
            </a:extLst>
          </p:cNvPr>
          <p:cNvSpPr txBox="1"/>
          <p:nvPr/>
        </p:nvSpPr>
        <p:spPr>
          <a:xfrm>
            <a:off x="5224993" y="2486025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100" b="1" dirty="0">
                <a:solidFill>
                  <a:srgbClr val="FF0000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349514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0578" y="680927"/>
            <a:ext cx="300112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781192"/>
            <a:ext cx="6903084" cy="1932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lang="nl-NL" sz="2150" dirty="0">
                <a:latin typeface="Verdana"/>
                <a:cs typeface="Verdana"/>
              </a:rPr>
              <a:t>Target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–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lang="nl-NL" sz="2150" spc="-5" dirty="0">
                <a:latin typeface="Verdana"/>
                <a:cs typeface="Verdana"/>
              </a:rPr>
              <a:t>make data </a:t>
            </a:r>
            <a:r>
              <a:rPr lang="nl-NL" sz="2150" spc="-5" dirty="0" err="1">
                <a:latin typeface="Verdana"/>
                <a:cs typeface="Verdana"/>
              </a:rPr>
              <a:t>functionality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reusable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for</a:t>
            </a:r>
            <a:r>
              <a:rPr lang="nl-NL" sz="2150" dirty="0">
                <a:latin typeface="Verdana"/>
                <a:cs typeface="Verdana"/>
              </a:rPr>
              <a:t> different</a:t>
            </a:r>
            <a:r>
              <a:rPr sz="2150" spc="18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</a:t>
            </a:r>
            <a:r>
              <a:rPr lang="nl-NL" sz="2150" spc="-5" dirty="0">
                <a:latin typeface="Verdana"/>
                <a:cs typeface="Verdana"/>
              </a:rPr>
              <a:t>s:</a:t>
            </a:r>
            <a:endParaRPr sz="2150" dirty="0">
              <a:latin typeface="Verdana"/>
              <a:cs typeface="Verdana"/>
            </a:endParaRPr>
          </a:p>
          <a:p>
            <a:pPr marL="962025" indent="-283845"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retrie</a:t>
            </a:r>
            <a:r>
              <a:rPr sz="1700" spc="-30" dirty="0">
                <a:latin typeface="Verdana"/>
                <a:cs typeface="Verdana"/>
              </a:rPr>
              <a:t>v</a:t>
            </a:r>
            <a:r>
              <a:rPr sz="1700" spc="5" dirty="0">
                <a:latin typeface="Verdana"/>
                <a:cs typeface="Verdana"/>
              </a:rPr>
              <a:t>al</a:t>
            </a:r>
            <a:r>
              <a:rPr lang="nl-NL" sz="1700" spc="5" dirty="0">
                <a:latin typeface="Verdana"/>
                <a:cs typeface="Verdana"/>
              </a:rPr>
              <a:t>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dirty="0">
                <a:latin typeface="Verdana"/>
                <a:cs typeface="Verdana"/>
              </a:rPr>
              <a:t>caching,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spc="5" dirty="0">
                <a:latin typeface="Verdana"/>
                <a:cs typeface="Verdana"/>
              </a:rPr>
              <a:t>Sto</a:t>
            </a:r>
            <a:r>
              <a:rPr lang="en-GB" sz="1700" spc="-30" dirty="0">
                <a:latin typeface="Verdana"/>
                <a:cs typeface="Verdana"/>
              </a:rPr>
              <a:t>r</a:t>
            </a:r>
            <a:r>
              <a:rPr lang="en-GB" sz="1700" spc="5" dirty="0">
                <a:latin typeface="Verdana"/>
                <a:cs typeface="Verdana"/>
              </a:rPr>
              <a:t>age</a:t>
            </a:r>
            <a:endParaRPr lang="en-GB" sz="1700" dirty="0">
              <a:latin typeface="Verdana"/>
              <a:cs typeface="Verdana"/>
            </a:endParaRPr>
          </a:p>
          <a:p>
            <a:pPr marL="962025" indent="-283845">
              <a:lnSpc>
                <a:spcPct val="100000"/>
              </a:lnSpc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64" y="2893268"/>
            <a:ext cx="8802965" cy="3319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4335" y="1800225"/>
            <a:ext cx="767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28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6525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80" y="1609328"/>
            <a:ext cx="4700640" cy="43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0"/>
            <a:ext cx="7481499" cy="456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Cancelable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1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  <a:p>
            <a:pPr algn="ctr"/>
            <a:endParaRPr lang="nl-NL" sz="1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Lazy</a:t>
            </a:r>
            <a:endParaRPr lang="nl-NL" sz="1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i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stream (push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Array-</a:t>
            </a:r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 stream 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 map(), filter(),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reduce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()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73" y="3059540"/>
            <a:ext cx="1908873" cy="71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6" y="1800225"/>
            <a:ext cx="1905087" cy="14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45" y="1190625"/>
            <a:ext cx="7157202" cy="1295932"/>
          </a:xfrm>
        </p:spPr>
        <p:txBody>
          <a:bodyPr/>
          <a:lstStyle/>
          <a:p>
            <a:pPr algn="ctr"/>
            <a:r>
              <a:rPr lang="en-US" sz="2807" dirty="0">
                <a:solidFill>
                  <a:srgbClr val="FFC000"/>
                </a:solidFill>
              </a:rPr>
              <a:t>Interactive diagrams of Rx Observables</a:t>
            </a:r>
            <a:br>
              <a:rPr lang="en-US" sz="2807" dirty="0"/>
            </a:br>
            <a:endParaRPr lang="en-US" sz="2807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448" y="2753758"/>
            <a:ext cx="4920252" cy="138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7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http://rxmarbles.com/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7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RXFiddle.net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4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9931" y="554924"/>
            <a:ext cx="555815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Example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Htt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/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cities.json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790146"/>
            <a:ext cx="6566534" cy="5144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600" spc="-25" dirty="0">
                <a:latin typeface="Arial"/>
                <a:cs typeface="Arial"/>
              </a:rPr>
              <a:t>Make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data-file</a:t>
            </a:r>
            <a:r>
              <a:rPr sz="2600" spc="-10" dirty="0">
                <a:latin typeface="Arial"/>
                <a:cs typeface="Arial"/>
              </a:rPr>
              <a:t>: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cities.json</a:t>
            </a:r>
            <a:endParaRPr sz="2600" dirty="0">
              <a:latin typeface="Courier New"/>
              <a:cs typeface="Courier New"/>
            </a:endParaRP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"cities": [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{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"id": 1,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"name":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"province":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"rating": 0,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"highlights": "</a:t>
            </a:r>
            <a:r>
              <a:rPr lang="en-US" sz="2000" dirty="0" err="1">
                <a:latin typeface="Consolas"/>
                <a:cs typeface="Consolas"/>
              </a:rPr>
              <a:t>Martinitoren</a:t>
            </a:r>
            <a:r>
              <a:rPr lang="en-US" sz="2000" dirty="0">
                <a:latin typeface="Consolas"/>
                <a:cs typeface="Consolas"/>
              </a:rPr>
              <a:t>"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},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…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]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en-NL"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Inject</a:t>
            </a:r>
            <a:r>
              <a:rPr lang="nl-NL" spc="15" dirty="0"/>
              <a:t> H</a:t>
            </a:r>
            <a:r>
              <a:rPr spc="10" dirty="0" err="1"/>
              <a:t>ttp</a:t>
            </a:r>
            <a:r>
              <a:rPr lang="nl-NL" spc="10" dirty="0"/>
              <a:t>Client</a:t>
            </a:r>
            <a:r>
              <a:rPr spc="23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9463" y="1427760"/>
            <a:ext cx="6733801" cy="4403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endParaRPr lang="en-NL" sz="1600" spc="-1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Observable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'@angular/common/http'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alle cities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Observable&lt;City[]&gt;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this.http.get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&lt;City[] &gt;(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cities.json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0856" y="1718319"/>
            <a:ext cx="3489325" cy="1549400"/>
          </a:xfrm>
          <a:custGeom>
            <a:avLst/>
            <a:gdLst/>
            <a:ahLst/>
            <a:cxnLst/>
            <a:rect l="l" t="t" r="r" b="b"/>
            <a:pathLst>
              <a:path w="3489325" h="1549400">
                <a:moveTo>
                  <a:pt x="3489197" y="0"/>
                </a:moveTo>
                <a:lnTo>
                  <a:pt x="1546097" y="0"/>
                </a:lnTo>
                <a:lnTo>
                  <a:pt x="1546097" y="692657"/>
                </a:lnTo>
                <a:lnTo>
                  <a:pt x="0" y="1549145"/>
                </a:lnTo>
                <a:lnTo>
                  <a:pt x="1546097" y="989837"/>
                </a:lnTo>
                <a:lnTo>
                  <a:pt x="3489197" y="989837"/>
                </a:lnTo>
                <a:lnTo>
                  <a:pt x="3489197" y="0"/>
                </a:lnTo>
                <a:close/>
              </a:path>
              <a:path w="3489325" h="1549400">
                <a:moveTo>
                  <a:pt x="3489197" y="989837"/>
                </a:moveTo>
                <a:lnTo>
                  <a:pt x="1546097" y="989837"/>
                </a:lnTo>
                <a:lnTo>
                  <a:pt x="1546097" y="1187195"/>
                </a:lnTo>
                <a:lnTo>
                  <a:pt x="3489197" y="1187195"/>
                </a:lnTo>
                <a:lnTo>
                  <a:pt x="3489197" y="9898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3264" y="2099409"/>
            <a:ext cx="12712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lokale variabel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9328" y="5321049"/>
            <a:ext cx="3448050" cy="1621790"/>
          </a:xfrm>
          <a:custGeom>
            <a:avLst/>
            <a:gdLst/>
            <a:ahLst/>
            <a:cxnLst/>
            <a:rect l="l" t="t" r="r" b="b"/>
            <a:pathLst>
              <a:path w="3448050" h="1621790">
                <a:moveTo>
                  <a:pt x="0" y="0"/>
                </a:moveTo>
                <a:lnTo>
                  <a:pt x="1427225" y="954023"/>
                </a:lnTo>
                <a:lnTo>
                  <a:pt x="1427225" y="1621535"/>
                </a:lnTo>
                <a:lnTo>
                  <a:pt x="3448049" y="1621535"/>
                </a:lnTo>
                <a:lnTo>
                  <a:pt x="3448049" y="668273"/>
                </a:lnTo>
                <a:lnTo>
                  <a:pt x="1427225" y="668273"/>
                </a:lnTo>
                <a:lnTo>
                  <a:pt x="0" y="0"/>
                </a:lnTo>
                <a:close/>
              </a:path>
              <a:path w="3448050" h="1621790">
                <a:moveTo>
                  <a:pt x="3448049" y="477011"/>
                </a:moveTo>
                <a:lnTo>
                  <a:pt x="1427225" y="477011"/>
                </a:lnTo>
                <a:lnTo>
                  <a:pt x="1427225" y="668273"/>
                </a:lnTo>
                <a:lnTo>
                  <a:pt x="3448049" y="668273"/>
                </a:lnTo>
                <a:lnTo>
                  <a:pt x="3448049" y="4770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1790" y="6043524"/>
            <a:ext cx="176911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Retourneer observabl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1183666"/>
            <a:ext cx="7536548" cy="499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771650" algn="l"/>
                <a:tab pos="3531235" algn="l"/>
                <a:tab pos="5020310" algn="l"/>
                <a:tab pos="596773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sz="16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component/class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},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err   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()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</a:t>
            </a:r>
            <a:r>
              <a:rPr lang="nl-NL" spc="15" dirty="0" err="1"/>
              <a:t>hange</a:t>
            </a:r>
            <a:r>
              <a:rPr lang="nl-NL" spc="15" dirty="0"/>
              <a:t> c</a:t>
            </a:r>
            <a:r>
              <a:rPr spc="15" dirty="0" err="1"/>
              <a:t>omponent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36882" y="3175635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26732" y="3421091"/>
            <a:ext cx="182118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subscribe() gebruiken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096" y="1375743"/>
            <a:ext cx="7756004" cy="941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Angula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Modules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r>
              <a:rPr lang="en-US" dirty="0"/>
              <a:t>import {</a:t>
            </a:r>
            <a:r>
              <a:rPr lang="en-US" b="1" dirty="0" err="1">
                <a:solidFill>
                  <a:srgbClr val="C00000"/>
                </a:solidFill>
              </a:rPr>
              <a:t>HttpClientModule</a:t>
            </a:r>
            <a:r>
              <a:rPr lang="en-US" dirty="0"/>
              <a:t>} from </a:t>
            </a:r>
            <a:r>
              <a:rPr lang="en-US" dirty="0">
                <a:solidFill>
                  <a:srgbClr val="C00000"/>
                </a:solidFill>
              </a:rPr>
              <a:t>"@angular/common/http</a:t>
            </a:r>
            <a:r>
              <a:rPr lang="en-US" dirty="0"/>
              <a:t>";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3046" y="2954596"/>
            <a:ext cx="25438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483" y="4138721"/>
            <a:ext cx="8655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2438" y="4138721"/>
            <a:ext cx="557566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Http</a:t>
            </a:r>
            <a:r>
              <a:rPr lang="nl-NL" sz="1700" b="1" spc="-5" dirty="0">
                <a:solidFill>
                  <a:srgbClr val="C00000"/>
                </a:solidFill>
                <a:latin typeface="Consolas"/>
                <a:cs typeface="Consolas"/>
              </a:rPr>
              <a:t>Client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Module</a:t>
            </a: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484" y="4533437"/>
            <a:ext cx="350266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3485" y="4928142"/>
            <a:ext cx="110426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providers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153" y="4928142"/>
            <a:ext cx="4100829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008" y="5717572"/>
            <a:ext cx="290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3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/>
              <a:t>Change m</a:t>
            </a:r>
            <a:r>
              <a:rPr spc="15" dirty="0" err="1"/>
              <a:t>odule</a:t>
            </a:r>
            <a:endParaRPr spc="15" dirty="0"/>
          </a:p>
        </p:txBody>
      </p:sp>
      <p:sp>
        <p:nvSpPr>
          <p:cNvPr id="11" name="object 11"/>
          <p:cNvSpPr/>
          <p:nvPr/>
        </p:nvSpPr>
        <p:spPr>
          <a:xfrm>
            <a:off x="6261231" y="2767593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7511"/>
                </a:lnTo>
                <a:lnTo>
                  <a:pt x="0" y="1211579"/>
                </a:lnTo>
                <a:lnTo>
                  <a:pt x="1891283" y="953261"/>
                </a:lnTo>
                <a:lnTo>
                  <a:pt x="3912107" y="953261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3261"/>
                </a:moveTo>
                <a:lnTo>
                  <a:pt x="1891283" y="953261"/>
                </a:lnTo>
                <a:lnTo>
                  <a:pt x="1891283" y="1144523"/>
                </a:lnTo>
                <a:lnTo>
                  <a:pt x="3912107" y="1144523"/>
                </a:lnTo>
                <a:lnTo>
                  <a:pt x="3912107" y="9532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0162" y="3012286"/>
            <a:ext cx="1303655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HttpModule importere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en toevoegen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pc="15" dirty="0"/>
              <a:t>More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about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6493370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Part of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latin typeface="Verdana"/>
                <a:cs typeface="Verdana"/>
              </a:rPr>
              <a:t>RxJs</a:t>
            </a:r>
            <a:endParaRPr sz="1950" b="1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10" dirty="0" err="1">
                <a:solidFill>
                  <a:srgbClr val="C00000"/>
                </a:solidFill>
                <a:latin typeface="Verdana"/>
                <a:cs typeface="Verdana"/>
              </a:rPr>
              <a:t>subscribe</a:t>
            </a:r>
            <a:r>
              <a:rPr lang="nl-NL" sz="1950" b="1" spc="-10" dirty="0">
                <a:solidFill>
                  <a:srgbClr val="C00000"/>
                </a:solidFill>
                <a:latin typeface="Verdana"/>
                <a:cs typeface="Verdana"/>
              </a:rPr>
              <a:t>() has 3</a:t>
            </a:r>
            <a:r>
              <a:rPr sz="195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pa</a:t>
            </a:r>
            <a:r>
              <a:rPr sz="1950" b="1" spc="-5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1950" b="1" spc="-15" dirty="0">
                <a:solidFill>
                  <a:srgbClr val="C00000"/>
                </a:solidFill>
                <a:latin typeface="Verdana"/>
                <a:cs typeface="Verdana"/>
              </a:rPr>
              <a:t>meters:</a:t>
            </a:r>
            <a:endParaRPr sz="195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19" y="2585682"/>
            <a:ext cx="108712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indent="-283210">
              <a:lnSpc>
                <a:spcPct val="100000"/>
              </a:lnSpc>
              <a:buFont typeface="Wingdings"/>
              <a:buChar char=""/>
              <a:tabLst>
                <a:tab pos="296545" algn="l"/>
              </a:tabLst>
            </a:pPr>
            <a:r>
              <a:rPr sz="1600" spc="-10" dirty="0">
                <a:solidFill>
                  <a:srgbClr val="00B050"/>
                </a:solidFill>
                <a:latin typeface="Verdana"/>
                <a:cs typeface="Verdana"/>
              </a:rPr>
              <a:t>success</a:t>
            </a:r>
            <a:endParaRPr sz="1600" dirty="0">
              <a:solidFill>
                <a:srgbClr val="00B050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10" dirty="0">
                <a:latin typeface="Wingdings"/>
                <a:cs typeface="Wingdings"/>
              </a:rPr>
              <a:t>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719" y="2998675"/>
            <a:ext cx="12376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error</a:t>
            </a:r>
            <a:endParaRPr sz="16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95910" indent="-283210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296545" algn="l"/>
              </a:tabLst>
            </a:pPr>
            <a:r>
              <a:rPr sz="1600" spc="-15" dirty="0">
                <a:solidFill>
                  <a:schemeClr val="accent6"/>
                </a:solidFill>
                <a:latin typeface="Verdana"/>
                <a:cs typeface="Verdana"/>
              </a:rPr>
              <a:t>complete</a:t>
            </a:r>
            <a:endParaRPr sz="1600" dirty="0">
              <a:solidFill>
                <a:schemeClr val="accent6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4199157"/>
            <a:ext cx="7063740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.cityService.getCities()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18465">
              <a:lnSpc>
                <a:spcPts val="2335"/>
              </a:lnSpc>
              <a:tabLst>
                <a:tab pos="3126740" algn="l"/>
                <a:tab pos="3531235" algn="l"/>
              </a:tabLst>
            </a:pPr>
            <a:r>
              <a:rPr sz="1950" b="1" spc="-20" dirty="0">
                <a:solidFill>
                  <a:srgbClr val="C00000"/>
                </a:solidFill>
                <a:latin typeface="Consolas"/>
                <a:cs typeface="Consolas"/>
              </a:rPr>
              <a:t>.subscribe</a:t>
            </a:r>
            <a:r>
              <a:rPr sz="1950" spc="-20" dirty="0">
                <a:latin typeface="Consolas"/>
                <a:cs typeface="Consolas"/>
              </a:rPr>
              <a:t>(cityDat</a:t>
            </a:r>
            <a:r>
              <a:rPr sz="1950" spc="-15" dirty="0">
                <a:latin typeface="Consolas"/>
                <a:cs typeface="Consolas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2855595" algn="l"/>
                <a:tab pos="312483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.citie</a:t>
            </a:r>
            <a:r>
              <a:rPr sz="1950" spc="-15" dirty="0">
                <a:latin typeface="Consolas"/>
                <a:cs typeface="Consolas"/>
              </a:rPr>
              <a:t>s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 err="1">
                <a:latin typeface="Consolas"/>
                <a:cs typeface="Consolas"/>
              </a:rPr>
              <a:t>cityData</a:t>
            </a:r>
            <a:r>
              <a:rPr sz="1950" spc="-20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latin typeface="Consolas"/>
                <a:cs typeface="Consolas"/>
              </a:rPr>
              <a:t>},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  <a:tabLst>
                <a:tab pos="1365885" algn="l"/>
                <a:tab pos="1771650" algn="l"/>
              </a:tabLst>
            </a:pPr>
            <a:r>
              <a:rPr sz="1950" spc="-20" dirty="0">
                <a:latin typeface="Consolas"/>
                <a:cs typeface="Consolas"/>
              </a:rPr>
              <a:t>er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console.log(err),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501140" algn="l"/>
                <a:tab pos="4344035" algn="l"/>
                <a:tab pos="5291455" algn="l"/>
              </a:tabLst>
            </a:pPr>
            <a:r>
              <a:rPr sz="1950" spc="-20" dirty="0">
                <a:latin typeface="Consolas"/>
                <a:cs typeface="Consolas"/>
              </a:rPr>
              <a:t>()=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'Gettin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g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itie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complete...</a:t>
            </a:r>
            <a:r>
              <a:rPr sz="1950" b="1" spc="-3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1615" y="6016755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1615" y="5653281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4277" y="4675635"/>
            <a:ext cx="1436878" cy="248790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000" spc="10" dirty="0"/>
              <a:t>Singleton?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45823" y="7288396"/>
            <a:ext cx="958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4" y="1684325"/>
            <a:ext cx="8293100" cy="2648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3000" dirty="0">
                <a:latin typeface="Verdana"/>
                <a:cs typeface="Verdana"/>
              </a:rPr>
              <a:t>Services</a:t>
            </a:r>
            <a:r>
              <a:rPr sz="3000" spc="300" dirty="0">
                <a:latin typeface="Times New Roman"/>
                <a:cs typeface="Times New Roman"/>
              </a:rPr>
              <a:t> </a:t>
            </a:r>
            <a:r>
              <a:rPr lang="nl-NL" sz="3000" spc="-5" dirty="0">
                <a:latin typeface="Verdana"/>
                <a:cs typeface="Verdana"/>
              </a:rPr>
              <a:t>are</a:t>
            </a:r>
            <a:r>
              <a:rPr sz="3000" spc="3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Verdana"/>
                <a:cs typeface="Verdana"/>
              </a:rPr>
              <a:t>singletons</a:t>
            </a:r>
          </a:p>
          <a:p>
            <a:pPr marL="962025" marR="511175" lvl="1" indent="-283845">
              <a:lnSpc>
                <a:spcPct val="150500"/>
              </a:lnSpc>
              <a:spcBef>
                <a:spcPts val="520"/>
              </a:spcBef>
              <a:buFont typeface="Wingdings"/>
              <a:buChar char=""/>
              <a:tabLst>
                <a:tab pos="962660" algn="l"/>
              </a:tabLst>
            </a:pPr>
            <a:r>
              <a:rPr lang="nl-NL" sz="2150" spc="-65" dirty="0" err="1">
                <a:latin typeface="Verdana"/>
                <a:cs typeface="Verdana"/>
              </a:rPr>
              <a:t>They</a:t>
            </a:r>
            <a:r>
              <a:rPr lang="nl-NL" sz="2150" spc="-65" dirty="0">
                <a:latin typeface="Verdana"/>
                <a:cs typeface="Verdana"/>
              </a:rPr>
              <a:t> are a </a:t>
            </a:r>
            <a:r>
              <a:rPr sz="2150" spc="-5" dirty="0">
                <a:latin typeface="Verdana"/>
                <a:cs typeface="Verdana"/>
              </a:rPr>
              <a:t>singleto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spc="-20" dirty="0" err="1">
                <a:latin typeface="Verdana"/>
                <a:cs typeface="Verdana"/>
              </a:rPr>
              <a:t>for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Module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and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all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child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components.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Module/Site</a:t>
            </a:r>
            <a:r>
              <a:rPr sz="2150" spc="-35" dirty="0">
                <a:latin typeface="Verdana"/>
                <a:cs typeface="Verdana"/>
              </a:rPr>
              <a:t>-</a:t>
            </a:r>
            <a:r>
              <a:rPr sz="2150" spc="-5" dirty="0">
                <a:latin typeface="Verdana"/>
                <a:cs typeface="Verdana"/>
              </a:rPr>
              <a:t>wid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usage</a:t>
            </a:r>
            <a:r>
              <a:rPr sz="2150" dirty="0">
                <a:latin typeface="Verdana"/>
                <a:cs typeface="Verdana"/>
              </a:rPr>
              <a:t>?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endParaRPr lang="nl-NL" sz="2150" spc="200" dirty="0">
              <a:latin typeface="Times New Roman"/>
              <a:cs typeface="Times New Roman"/>
            </a:endParaRPr>
          </a:p>
          <a:p>
            <a:pPr marL="678180" lvl="1">
              <a:lnSpc>
                <a:spcPct val="100000"/>
              </a:lnSpc>
              <a:spcBef>
                <a:spcPts val="1825"/>
              </a:spcBef>
              <a:tabLst>
                <a:tab pos="962660" algn="l"/>
              </a:tabLst>
            </a:pPr>
            <a:r>
              <a:rPr lang="en-US" sz="2150" spc="200" dirty="0">
                <a:latin typeface="Times New Roman"/>
                <a:cs typeface="Times New Roman"/>
              </a:rPr>
              <a:t>	</a:t>
            </a:r>
            <a:r>
              <a:rPr sz="2150" spc="-5" dirty="0" err="1">
                <a:latin typeface="Verdana"/>
                <a:cs typeface="Verdana"/>
              </a:rPr>
              <a:t>Instanti</a:t>
            </a:r>
            <a:r>
              <a:rPr lang="nl-NL" sz="2150" spc="-5" dirty="0" err="1">
                <a:latin typeface="Verdana"/>
                <a:cs typeface="Verdana"/>
              </a:rPr>
              <a:t>ate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servic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in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sz="2150" b="1" spc="-5" dirty="0" err="1">
                <a:solidFill>
                  <a:srgbClr val="C00000"/>
                </a:solidFill>
                <a:latin typeface="Courier New"/>
                <a:cs typeface="Courier New"/>
              </a:rPr>
              <a:t>app.module.ts</a:t>
            </a:r>
            <a:endParaRPr sz="2150" b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services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 err="1">
                <a:latin typeface="Verdana"/>
                <a:cs typeface="Verdana"/>
              </a:rPr>
              <a:t>Oefenin</a:t>
            </a:r>
            <a:r>
              <a:rPr sz="1950" b="1" spc="-15" dirty="0" err="1">
                <a:latin typeface="Verdana"/>
                <a:cs typeface="Verdana"/>
              </a:rPr>
              <a:t>g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b</a:t>
            </a:r>
            <a:r>
              <a:rPr sz="1950" b="1" spc="-15" dirty="0">
                <a:latin typeface="Verdana"/>
                <a:cs typeface="Verdana"/>
              </a:rPr>
              <a:t>)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17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54330" algn="l"/>
              </a:tabLst>
            </a:pPr>
            <a:r>
              <a:rPr lang="nl-NL" sz="2800" spc="-15" dirty="0"/>
              <a:t>How </a:t>
            </a:r>
            <a:r>
              <a:rPr lang="nl-NL" sz="2800" spc="-15" dirty="0" err="1"/>
              <a:t>to</a:t>
            </a:r>
            <a:r>
              <a:rPr lang="nl-NL" sz="2800" spc="-15" dirty="0"/>
              <a:t> import</a:t>
            </a:r>
            <a:r>
              <a:rPr lang="nl-NL" sz="2800" spc="26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R</a:t>
            </a:r>
            <a:r>
              <a:rPr lang="nl-NL" sz="2800" spc="-20" dirty="0" err="1"/>
              <a:t>xJs</a:t>
            </a:r>
            <a:r>
              <a:rPr lang="nl-NL" sz="2800" spc="280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i</a:t>
            </a:r>
            <a:r>
              <a:rPr lang="nl-NL" sz="2800" spc="-20" dirty="0"/>
              <a:t>n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your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0" dirty="0" err="1"/>
              <a:t>application</a:t>
            </a:r>
            <a:r>
              <a:rPr lang="nl-NL" sz="2800" spc="-20" dirty="0"/>
              <a:t>?</a:t>
            </a:r>
            <a:endParaRPr lang="nl-NL"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1655796"/>
            <a:ext cx="9842500" cy="2649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</a:t>
            </a: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 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nl-NL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sz="2150" b="1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sz="2150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latin typeface="Consolas"/>
                <a:cs typeface="Consolas"/>
              </a:rPr>
              <a:t>{Observable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  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R="1762125" algn="ctr">
              <a:lnSpc>
                <a:spcPct val="100000"/>
              </a:lnSpc>
              <a:spcBef>
                <a:spcPts val="1170"/>
              </a:spcBef>
              <a:tabLst>
                <a:tab pos="1054735" algn="l"/>
                <a:tab pos="3014345" algn="l"/>
                <a:tab pos="3767454" algn="l"/>
              </a:tabLst>
            </a:pPr>
            <a:r>
              <a:rPr lang="en-US" sz="2400" spc="-5" dirty="0">
                <a:solidFill>
                  <a:srgbClr val="000080"/>
                </a:solidFill>
                <a:latin typeface="Consolas"/>
                <a:cs typeface="Consolas"/>
              </a:rPr>
              <a:t>      impor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400" dirty="0"/>
              <a:t> {</a:t>
            </a:r>
            <a:r>
              <a:rPr lang="en-US" sz="2400" b="1" dirty="0">
                <a:solidFill>
                  <a:srgbClr val="C00000"/>
                </a:solidFill>
              </a:rPr>
              <a:t>map, filter, delay, retry</a:t>
            </a:r>
            <a:r>
              <a:rPr lang="en-US" sz="2400" dirty="0"/>
              <a:t>} 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b="1" dirty="0" err="1">
                <a:solidFill>
                  <a:srgbClr val="C00000"/>
                </a:solidFill>
              </a:rPr>
              <a:t>rxjs</a:t>
            </a:r>
            <a:r>
              <a:rPr lang="en-US" sz="2400" b="1" dirty="0">
                <a:solidFill>
                  <a:srgbClr val="C00000"/>
                </a:solidFill>
              </a:rPr>
              <a:t>/operators</a:t>
            </a:r>
            <a:r>
              <a:rPr lang="en-US" sz="2400" dirty="0"/>
              <a:t>';</a:t>
            </a:r>
            <a:endParaRPr sz="21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53695" marR="5080" indent="-340995">
              <a:lnSpc>
                <a:spcPct val="149300"/>
              </a:lnSpc>
              <a:spcBef>
                <a:spcPts val="550"/>
              </a:spcBef>
              <a:buFont typeface="Verdana"/>
              <a:buChar char="•"/>
              <a:tabLst>
                <a:tab pos="354330" algn="l"/>
              </a:tabLst>
            </a:pPr>
            <a:endParaRPr lang="nl-NL" sz="2300" b="1" spc="-2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lang="nl-NL" spc="10" dirty="0"/>
              <a:t>PIPING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89831" y="3552825"/>
            <a:ext cx="3705757" cy="109725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0600" y="3754779"/>
            <a:ext cx="1922385" cy="684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retry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delay als ophalen mislukt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73548A7-6DB5-C844-84B5-2927F82A63A9}"/>
              </a:ext>
            </a:extLst>
          </p:cNvPr>
          <p:cNvSpPr/>
          <p:nvPr/>
        </p:nvSpPr>
        <p:spPr>
          <a:xfrm>
            <a:off x="7251700" y="227361"/>
            <a:ext cx="3414343" cy="81086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7BF1FD2-0BC0-3442-A39C-9FF9A5665D0F}"/>
              </a:ext>
            </a:extLst>
          </p:cNvPr>
          <p:cNvSpPr txBox="1"/>
          <p:nvPr/>
        </p:nvSpPr>
        <p:spPr>
          <a:xfrm>
            <a:off x="8944659" y="384001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CB667-DDD4-2A46-888C-C8D6B01E3A32}"/>
              </a:ext>
            </a:extLst>
          </p:cNvPr>
          <p:cNvSpPr txBox="1"/>
          <p:nvPr/>
        </p:nvSpPr>
        <p:spPr>
          <a:xfrm>
            <a:off x="1151607" y="1156700"/>
            <a:ext cx="828944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retry, delay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from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/operators’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component/class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 void   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.pipe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retry(10), delay(2000))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err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26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RxJS-operator</a:t>
            </a:r>
            <a:r>
              <a:rPr spc="15" dirty="0"/>
              <a:t>s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5916164" y="1419225"/>
            <a:ext cx="4058163" cy="1144905"/>
          </a:xfrm>
          <a:custGeom>
            <a:avLst/>
            <a:gdLst/>
            <a:ahLst/>
            <a:cxnLst/>
            <a:rect l="l" t="t" r="r" b="b"/>
            <a:pathLst>
              <a:path w="4551045" h="1144905">
                <a:moveTo>
                  <a:pt x="4550663" y="0"/>
                </a:moveTo>
                <a:lnTo>
                  <a:pt x="2529839" y="0"/>
                </a:lnTo>
                <a:lnTo>
                  <a:pt x="2529839" y="190499"/>
                </a:lnTo>
                <a:lnTo>
                  <a:pt x="0" y="281939"/>
                </a:lnTo>
                <a:lnTo>
                  <a:pt x="2529839" y="476249"/>
                </a:lnTo>
                <a:lnTo>
                  <a:pt x="2529839" y="1144523"/>
                </a:lnTo>
                <a:lnTo>
                  <a:pt x="4550663" y="1144523"/>
                </a:lnTo>
                <a:lnTo>
                  <a:pt x="45506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33123" y="938054"/>
            <a:ext cx="8686800" cy="6749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200" dirty="0"/>
              <a:t>import { City } from '../model/</a:t>
            </a:r>
            <a:r>
              <a:rPr lang="en-US" sz="1200" dirty="0" err="1"/>
              <a:t>city.model</a:t>
            </a:r>
            <a:r>
              <a:rPr lang="en-US" sz="1200" dirty="0"/>
              <a:t>';</a:t>
            </a:r>
            <a:br>
              <a:rPr lang="en-US" sz="1200" dirty="0"/>
            </a:br>
            <a:r>
              <a:rPr lang="en-US" sz="1200" dirty="0"/>
              <a:t>import { </a:t>
            </a:r>
            <a:r>
              <a:rPr lang="en-US" sz="1200" dirty="0" err="1"/>
              <a:t>HttpClient</a:t>
            </a:r>
            <a:r>
              <a:rPr lang="en-US" sz="1200" dirty="0"/>
              <a:t> } from  '@angular/common/http';</a:t>
            </a:r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import {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b="1" dirty="0">
                <a:solidFill>
                  <a:srgbClr val="C00000"/>
                </a:solidFill>
              </a:rPr>
              <a:t>, </a:t>
            </a:r>
            <a:r>
              <a:rPr lang="en-US" sz="1200" b="1" i="1" dirty="0">
                <a:solidFill>
                  <a:srgbClr val="C00000"/>
                </a:solidFill>
              </a:rPr>
              <a:t>tap </a:t>
            </a:r>
            <a:r>
              <a:rPr lang="en-US" sz="1200" b="1" dirty="0">
                <a:solidFill>
                  <a:srgbClr val="C00000"/>
                </a:solidFill>
              </a:rPr>
              <a:t>} from '</a:t>
            </a:r>
            <a:r>
              <a:rPr lang="en-US" sz="1200" b="1" dirty="0" err="1">
                <a:solidFill>
                  <a:srgbClr val="C00000"/>
                </a:solidFill>
              </a:rPr>
              <a:t>rxjs</a:t>
            </a:r>
            <a:r>
              <a:rPr lang="en-US" sz="1200" b="1" dirty="0">
                <a:solidFill>
                  <a:srgbClr val="C00000"/>
                </a:solidFill>
              </a:rPr>
              <a:t>/operators';</a:t>
            </a:r>
            <a:br>
              <a:rPr lang="en-US" sz="1200" dirty="0"/>
            </a:br>
            <a:r>
              <a:rPr lang="en-US" sz="1200" dirty="0"/>
              <a:t>import { Observable, </a:t>
            </a:r>
            <a:r>
              <a:rPr lang="en-US" sz="1200" i="1" dirty="0" err="1"/>
              <a:t>throwError</a:t>
            </a:r>
            <a:r>
              <a:rPr lang="en-US" sz="1200" i="1" dirty="0"/>
              <a:t> </a:t>
            </a:r>
            <a:r>
              <a:rPr lang="en-US" sz="1200" dirty="0"/>
              <a:t>} from '</a:t>
            </a:r>
            <a:r>
              <a:rPr lang="en-US" sz="1200" dirty="0" err="1"/>
              <a:t>rxjs</a:t>
            </a:r>
            <a:r>
              <a:rPr lang="en-US" sz="1200" dirty="0"/>
              <a:t>';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@Injectable()</a:t>
            </a:r>
            <a:br>
              <a:rPr lang="en-US" sz="1200" dirty="0"/>
            </a:br>
            <a:r>
              <a:rPr lang="en-US" sz="1200" dirty="0"/>
              <a:t>export class </a:t>
            </a:r>
            <a:r>
              <a:rPr lang="en-US" sz="1200" dirty="0" err="1"/>
              <a:t>CityService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constructor(private http: </a:t>
            </a:r>
            <a:r>
              <a:rPr lang="en-US" sz="1200" dirty="0" err="1"/>
              <a:t>HttpClient</a:t>
            </a:r>
            <a:r>
              <a:rPr lang="en-US" sz="1200" dirty="0"/>
              <a:t>) {}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i="1" dirty="0">
                <a:solidFill>
                  <a:srgbClr val="00B050"/>
                </a:solidFill>
              </a:rPr>
              <a:t>// </a:t>
            </a:r>
            <a:r>
              <a:rPr lang="en-US" sz="1200" i="1" dirty="0" err="1">
                <a:solidFill>
                  <a:srgbClr val="00B050"/>
                </a:solidFill>
              </a:rPr>
              <a:t>retourneer</a:t>
            </a:r>
            <a:r>
              <a:rPr lang="en-US" sz="1200" i="1" dirty="0">
                <a:solidFill>
                  <a:srgbClr val="00B050"/>
                </a:solidFill>
              </a:rPr>
              <a:t> alle cities</a:t>
            </a:r>
            <a:br>
              <a:rPr lang="en-US" sz="1200" i="1" dirty="0"/>
            </a:br>
            <a:r>
              <a:rPr lang="en-US" sz="1200" i="1" dirty="0"/>
              <a:t>    </a:t>
            </a:r>
            <a:r>
              <a:rPr lang="en-US" sz="1200" dirty="0"/>
              <a:t>public </a:t>
            </a:r>
            <a:r>
              <a:rPr lang="en-US" sz="1200" dirty="0" err="1"/>
              <a:t>getCities</a:t>
            </a:r>
            <a:r>
              <a:rPr lang="en-US" sz="1200" dirty="0"/>
              <a:t>(): Observable&lt;City[]&gt; {</a:t>
            </a:r>
            <a:br>
              <a:rPr lang="en-US" sz="1200" dirty="0"/>
            </a:br>
            <a:r>
              <a:rPr lang="en-US" sz="1200" dirty="0"/>
              <a:t>        return </a:t>
            </a:r>
            <a:r>
              <a:rPr lang="en-US" sz="1200" dirty="0" err="1"/>
              <a:t>this.http.get</a:t>
            </a:r>
            <a:r>
              <a:rPr lang="en-US" sz="1200" dirty="0"/>
              <a:t>&lt;City[]&gt;('app/</a:t>
            </a:r>
            <a:r>
              <a:rPr lang="en-US" sz="1200" dirty="0" err="1"/>
              <a:t>cities.json</a:t>
            </a:r>
            <a:r>
              <a:rPr lang="en-US" sz="1200" dirty="0"/>
              <a:t>')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C00000"/>
                </a:solidFill>
              </a:rPr>
              <a:t>.pipe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>
                <a:solidFill>
                  <a:srgbClr val="C00000"/>
                </a:solidFill>
              </a:rPr>
              <a:t>tap</a:t>
            </a:r>
            <a:r>
              <a:rPr lang="en-US" sz="1200" dirty="0"/>
              <a:t>(cities =&gt;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console.log</a:t>
            </a:r>
            <a:r>
              <a:rPr lang="en-US" sz="1200" dirty="0"/>
              <a:t>('this is my city', cities[0]);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localStorage.setItem</a:t>
            </a:r>
            <a:r>
              <a:rPr lang="en-US" sz="1200" dirty="0"/>
              <a:t>('KEY', cities[0]);</a:t>
            </a:r>
            <a:br>
              <a:rPr lang="en-US" sz="1200" dirty="0"/>
            </a:br>
            <a:r>
              <a:rPr lang="en-US" sz="1200" dirty="0"/>
              <a:t>                }),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dirty="0"/>
              <a:t>(err =&gt; </a:t>
            </a:r>
            <a:r>
              <a:rPr lang="en-US" sz="1200" i="1" dirty="0" err="1"/>
              <a:t>throwError</a:t>
            </a:r>
            <a:r>
              <a:rPr lang="en-US" sz="1200" dirty="0"/>
              <a:t>(err))</a:t>
            </a:r>
            <a:br>
              <a:rPr lang="en-US" sz="1200" dirty="0"/>
            </a:br>
            <a:r>
              <a:rPr lang="en-US" sz="1200" dirty="0"/>
              <a:t>            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  <a:br>
              <a:rPr lang="en-US" sz="1200" dirty="0"/>
            </a:br>
            <a:endParaRPr sz="1200" spc="-15" dirty="0"/>
          </a:p>
        </p:txBody>
      </p:sp>
      <p:sp>
        <p:nvSpPr>
          <p:cNvPr id="7" name="object 7"/>
          <p:cNvSpPr/>
          <p:nvPr/>
        </p:nvSpPr>
        <p:spPr>
          <a:xfrm>
            <a:off x="6388502" y="5757018"/>
            <a:ext cx="4191158" cy="1244330"/>
          </a:xfrm>
          <a:custGeom>
            <a:avLst/>
            <a:gdLst/>
            <a:ahLst/>
            <a:cxnLst/>
            <a:rect l="l" t="t" r="r" b="b"/>
            <a:pathLst>
              <a:path w="3385184" h="1144904">
                <a:moveTo>
                  <a:pt x="0" y="177545"/>
                </a:moveTo>
                <a:lnTo>
                  <a:pt x="1363979" y="477011"/>
                </a:lnTo>
                <a:lnTo>
                  <a:pt x="1363979" y="1144523"/>
                </a:lnTo>
                <a:lnTo>
                  <a:pt x="3384803" y="1144523"/>
                </a:lnTo>
                <a:lnTo>
                  <a:pt x="3384803" y="191261"/>
                </a:lnTo>
                <a:lnTo>
                  <a:pt x="1363979" y="191261"/>
                </a:lnTo>
                <a:lnTo>
                  <a:pt x="0" y="177545"/>
                </a:lnTo>
                <a:close/>
              </a:path>
              <a:path w="3385184" h="1144904">
                <a:moveTo>
                  <a:pt x="3384803" y="0"/>
                </a:moveTo>
                <a:lnTo>
                  <a:pt x="1363979" y="0"/>
                </a:lnTo>
                <a:lnTo>
                  <a:pt x="1363979" y="191261"/>
                </a:lnTo>
                <a:lnTo>
                  <a:pt x="3384803" y="191261"/>
                </a:lnTo>
                <a:lnTo>
                  <a:pt x="33848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03008" y="5803608"/>
            <a:ext cx="1847611" cy="1151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>
              <a:lnSpc>
                <a:spcPct val="100699"/>
              </a:lnSpc>
            </a:pPr>
            <a:r>
              <a:rPr lang="nl-NL" sz="1500" b="1" spc="-85" dirty="0">
                <a:solidFill>
                  <a:srgbClr val="FFFFFF"/>
                </a:solidFill>
                <a:latin typeface="Arial"/>
                <a:cs typeface="Arial"/>
              </a:rPr>
              <a:t>Tap: 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ransfor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stream i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lang="nl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endParaRPr lang="en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r>
              <a:rPr lang="en-NL" sz="1500" b="1" spc="-5" dirty="0">
                <a:solidFill>
                  <a:srgbClr val="FFFFFF"/>
                </a:solidFill>
                <a:latin typeface="Arial"/>
                <a:cs typeface="Arial"/>
              </a:rPr>
              <a:t>Tap for side-effects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EFE29E-D0D6-0B4E-8313-5544A13F0102}"/>
              </a:ext>
            </a:extLst>
          </p:cNvPr>
          <p:cNvSpPr txBox="1"/>
          <p:nvPr/>
        </p:nvSpPr>
        <p:spPr>
          <a:xfrm>
            <a:off x="8221709" y="1765813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piping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c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53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2105025"/>
            <a:ext cx="5234939" cy="388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</a:t>
            </a:r>
            <a:r>
              <a:rPr lang="en-US" sz="4000" b="1" spc="-85" dirty="0" err="1">
                <a:latin typeface="Verdana"/>
                <a:cs typeface="Verdana"/>
              </a:rPr>
              <a:t>applicatie</a:t>
            </a: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POST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PUT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DELETE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GET</a:t>
            </a:r>
            <a:endParaRPr lang="en-US" sz="320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6144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Adding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1183666"/>
            <a:ext cx="10452100" cy="60708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 err="1"/>
              <a:t>const</a:t>
            </a:r>
            <a:r>
              <a:rPr lang="en-US" dirty="0"/>
              <a:t> headers = new </a:t>
            </a:r>
            <a:r>
              <a:rPr lang="en-US" dirty="0" err="1"/>
              <a:t>HttpHeaders</a:t>
            </a:r>
            <a:r>
              <a:rPr lang="en-US" dirty="0"/>
              <a:t>().set('Content-Type', 'application/</a:t>
            </a:r>
            <a:r>
              <a:rPr lang="en-US" dirty="0" err="1"/>
              <a:t>json</a:t>
            </a:r>
            <a:r>
              <a:rPr lang="en-US" dirty="0"/>
              <a:t>');</a:t>
            </a:r>
          </a:p>
          <a:p>
            <a:r>
              <a:rPr lang="en-US" dirty="0" err="1"/>
              <a:t>const</a:t>
            </a:r>
            <a:r>
              <a:rPr lang="en-US" dirty="0"/>
              <a:t> HEADERS = {headers: headers};</a:t>
            </a:r>
          </a:p>
          <a:p>
            <a:endParaRPr lang="en-US" dirty="0"/>
          </a:p>
          <a:p>
            <a:endParaRPr lang="en-US" dirty="0"/>
          </a:p>
          <a:p>
            <a:pPr lvl="3"/>
            <a:r>
              <a:rPr lang="en-US" sz="2000" b="1" dirty="0" err="1">
                <a:solidFill>
                  <a:srgbClr val="C00000"/>
                </a:solidFill>
              </a:rPr>
              <a:t>addCity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>
                <a:solidFill>
                  <a:schemeClr val="accent6"/>
                </a:solidFill>
              </a:rPr>
              <a:t>: string</a:t>
            </a:r>
            <a:r>
              <a:rPr lang="en-US" sz="2000" dirty="0"/>
              <a:t>): Observable&lt;City&gt; {</a:t>
            </a:r>
          </a:p>
          <a:p>
            <a:pPr lvl="3"/>
            <a:br>
              <a:rPr lang="en-US" sz="2000" dirty="0"/>
            </a:br>
            <a:r>
              <a:rPr lang="en-US" sz="2000" dirty="0"/>
              <a:t>	const </a:t>
            </a:r>
            <a:r>
              <a:rPr lang="en-US" sz="2000" b="1" dirty="0" err="1">
                <a:solidFill>
                  <a:schemeClr val="tx1"/>
                </a:solidFill>
              </a:rPr>
              <a:t>newCity</a:t>
            </a:r>
            <a:r>
              <a:rPr lang="en-US" sz="2000" dirty="0"/>
              <a:t> = new City(</a:t>
            </a:r>
            <a:r>
              <a:rPr lang="en-US" sz="2000" b="1" dirty="0">
                <a:solidFill>
                  <a:srgbClr val="C00000"/>
                </a:solidFill>
              </a:rPr>
              <a:t>null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/>
              <a:t>);</a:t>
            </a:r>
          </a:p>
          <a:p>
            <a:pPr lvl="3"/>
            <a:r>
              <a:rPr lang="en-US" sz="2000" dirty="0"/>
              <a:t>	return </a:t>
            </a:r>
            <a:r>
              <a:rPr lang="en-US" sz="2000" b="1" dirty="0" err="1">
                <a:solidFill>
                  <a:srgbClr val="FF0000"/>
                </a:solidFill>
              </a:rPr>
              <a:t>this.http.post</a:t>
            </a:r>
            <a:r>
              <a:rPr lang="en-US" sz="2000" dirty="0"/>
              <a:t>&lt;City&gt;(                          </a:t>
            </a:r>
            <a:r>
              <a:rPr lang="en-US" sz="2000" i="1" dirty="0">
                <a:sym typeface="Wingdings" pitchFamily="2" charset="2"/>
              </a:rPr>
              <a:t> </a:t>
            </a:r>
            <a:r>
              <a:rPr lang="en-US" sz="2000" i="1" dirty="0"/>
              <a:t>&lt;City&gt; is return type</a:t>
            </a:r>
          </a:p>
          <a:p>
            <a:pPr lvl="3"/>
            <a:r>
              <a:rPr lang="en-US" sz="2000" dirty="0"/>
              <a:t>		API_URL,</a:t>
            </a:r>
          </a:p>
          <a:p>
            <a:pPr lvl="3"/>
            <a:r>
              <a:rPr lang="en-US" sz="2000" dirty="0"/>
              <a:t>		</a:t>
            </a:r>
            <a:r>
              <a:rPr lang="en-US" sz="2000" b="1" dirty="0" err="1"/>
              <a:t>JSON.stringify</a:t>
            </a:r>
            <a:r>
              <a:rPr lang="en-US" sz="2000" b="1" dirty="0"/>
              <a:t>(</a:t>
            </a:r>
            <a:r>
              <a:rPr lang="en-US" sz="2000" b="1" dirty="0" err="1"/>
              <a:t>newCity</a:t>
            </a:r>
            <a:r>
              <a:rPr lang="en-US" sz="2000" b="1" dirty="0"/>
              <a:t>),</a:t>
            </a:r>
          </a:p>
          <a:p>
            <a:pPr lvl="3"/>
            <a:r>
              <a:rPr lang="en-US" sz="2000" dirty="0"/>
              <a:t>		HEADERS</a:t>
            </a:r>
          </a:p>
          <a:p>
            <a:pPr lvl="3"/>
            <a:r>
              <a:rPr lang="en-US" sz="2000" dirty="0"/>
              <a:t>	)</a:t>
            </a:r>
          </a:p>
          <a:p>
            <a:pPr lvl="3"/>
            <a:r>
              <a:rPr lang="en-US" sz="20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01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Update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83666"/>
            <a:ext cx="8458200" cy="4501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updateCity</a:t>
            </a:r>
            <a:r>
              <a:rPr lang="en-US" dirty="0"/>
              <a:t>(</a:t>
            </a:r>
            <a:r>
              <a:rPr lang="en-US" b="1" i="1" dirty="0"/>
              <a:t>city</a:t>
            </a:r>
            <a:r>
              <a:rPr lang="en-US" dirty="0"/>
              <a:t>: City): Observable&lt;City&gt;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this.http.put</a:t>
            </a:r>
            <a:r>
              <a:rPr lang="en-US" dirty="0"/>
              <a:t>&lt;City&gt;(</a:t>
            </a:r>
          </a:p>
          <a:p>
            <a:r>
              <a:rPr lang="en-GB" b="1" dirty="0">
                <a:solidFill>
                  <a:srgbClr val="C00000"/>
                </a:solidFill>
              </a:rPr>
              <a:t>           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JSON.stringify</a:t>
            </a:r>
            <a:r>
              <a:rPr lang="en-US" dirty="0"/>
              <a:t>(city),</a:t>
            </a:r>
          </a:p>
          <a:p>
            <a:r>
              <a:rPr lang="en-US" dirty="0"/>
              <a:t>                 headers)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75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Delete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90625"/>
            <a:ext cx="7545859" cy="390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deleteCity</a:t>
            </a:r>
            <a:r>
              <a:rPr lang="en-US" dirty="0"/>
              <a:t>(city)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this.http.delete</a:t>
            </a:r>
            <a:r>
              <a:rPr lang="en-US" dirty="0"/>
              <a:t>(</a:t>
            </a:r>
            <a:r>
              <a:rPr lang="en-GB" b="1" dirty="0">
                <a:solidFill>
                  <a:srgbClr val="C00000"/>
                </a:solidFill>
              </a:rPr>
              <a:t>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49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3019425"/>
            <a:ext cx="5234939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application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A8B6B83-ABF9-A648-BBDD-567CBC2CA97D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1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3099419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1423" y="2300783"/>
            <a:ext cx="1315720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3678" y="2244674"/>
            <a:ext cx="250190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920">
              <a:lnSpc>
                <a:spcPct val="131300"/>
              </a:lnSpc>
            </a:pP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50" spc="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3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1511817"/>
            <a:ext cx="2775585" cy="2536825"/>
          </a:xfrm>
          <a:custGeom>
            <a:avLst/>
            <a:gdLst/>
            <a:ahLst/>
            <a:cxnLst/>
            <a:rect l="l" t="t" r="r" b="b"/>
            <a:pathLst>
              <a:path w="2775584" h="2536825">
                <a:moveTo>
                  <a:pt x="0" y="2536697"/>
                </a:moveTo>
                <a:lnTo>
                  <a:pt x="2775203" y="2536697"/>
                </a:lnTo>
                <a:lnTo>
                  <a:pt x="2775203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579954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438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103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5743" y="213352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152" y="217169"/>
                </a:lnTo>
                <a:lnTo>
                  <a:pt x="939545" y="217169"/>
                </a:lnTo>
                <a:lnTo>
                  <a:pt x="935743" y="213352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5743" y="213352"/>
                </a:lnTo>
                <a:lnTo>
                  <a:pt x="939545" y="217169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7169"/>
                </a:lnTo>
                <a:lnTo>
                  <a:pt x="947152" y="217169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80"/>
                </a:lnTo>
                <a:lnTo>
                  <a:pt x="935743" y="213352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80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80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0476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5141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116" y="212978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917" y="216407"/>
                </a:lnTo>
                <a:lnTo>
                  <a:pt x="939545" y="216407"/>
                </a:lnTo>
                <a:lnTo>
                  <a:pt x="936116" y="212978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6116" y="212978"/>
                </a:lnTo>
                <a:lnTo>
                  <a:pt x="939545" y="216407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6407"/>
                </a:lnTo>
                <a:lnTo>
                  <a:pt x="947917" y="216407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45"/>
                </a:lnTo>
                <a:lnTo>
                  <a:pt x="936116" y="212978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45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45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0476" y="322860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2855" y="321641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7552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52" y="209549"/>
                </a:lnTo>
                <a:lnTo>
                  <a:pt x="202691" y="25111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110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110" y="212978"/>
                </a:moveTo>
                <a:lnTo>
                  <a:pt x="10667" y="216407"/>
                </a:lnTo>
                <a:lnTo>
                  <a:pt x="17552" y="216407"/>
                </a:lnTo>
                <a:lnTo>
                  <a:pt x="14110" y="212978"/>
                </a:lnTo>
                <a:close/>
              </a:path>
              <a:path w="951229" h="426085">
                <a:moveTo>
                  <a:pt x="17552" y="209549"/>
                </a:moveTo>
                <a:lnTo>
                  <a:pt x="10667" y="209549"/>
                </a:lnTo>
                <a:lnTo>
                  <a:pt x="14110" y="212978"/>
                </a:lnTo>
                <a:lnTo>
                  <a:pt x="17552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11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11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15389" y="3108969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0405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08532" y="3096777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2597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7525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25" y="209549"/>
                </a:lnTo>
                <a:lnTo>
                  <a:pt x="202691" y="24383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7847"/>
                </a:moveTo>
                <a:lnTo>
                  <a:pt x="202691" y="307847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7847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7847"/>
                </a:moveTo>
                <a:lnTo>
                  <a:pt x="945641" y="307847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7847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7847"/>
                </a:lnTo>
                <a:lnTo>
                  <a:pt x="950975" y="307847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096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096" y="212978"/>
                </a:moveTo>
                <a:lnTo>
                  <a:pt x="10667" y="216407"/>
                </a:lnTo>
                <a:lnTo>
                  <a:pt x="17525" y="216407"/>
                </a:lnTo>
                <a:lnTo>
                  <a:pt x="14096" y="212978"/>
                </a:lnTo>
                <a:close/>
              </a:path>
              <a:path w="951229" h="426085">
                <a:moveTo>
                  <a:pt x="17525" y="209549"/>
                </a:moveTo>
                <a:lnTo>
                  <a:pt x="10667" y="209549"/>
                </a:lnTo>
                <a:lnTo>
                  <a:pt x="14096" y="212978"/>
                </a:lnTo>
                <a:lnTo>
                  <a:pt x="17525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383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383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2326" y="5145496"/>
            <a:ext cx="6616065" cy="879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06420" indent="111760">
              <a:lnSpc>
                <a:spcPts val="2440"/>
              </a:lnSpc>
            </a:pPr>
            <a:r>
              <a:rPr lang="nl-NL" sz="2150" spc="-5" dirty="0">
                <a:latin typeface="Arial"/>
                <a:cs typeface="Arial"/>
              </a:rPr>
              <a:t>Save </a:t>
            </a:r>
            <a:r>
              <a:rPr lang="nl-NL" sz="2150" spc="-5" dirty="0" err="1">
                <a:latin typeface="Arial"/>
                <a:cs typeface="Arial"/>
              </a:rPr>
              <a:t>your</a:t>
            </a:r>
            <a:r>
              <a:rPr lang="nl-NL" sz="2150" spc="-5" dirty="0">
                <a:latin typeface="Arial"/>
                <a:cs typeface="Arial"/>
              </a:rPr>
              <a:t> data via </a:t>
            </a:r>
            <a:r>
              <a:rPr sz="2150" spc="-5" dirty="0">
                <a:latin typeface="Courier New"/>
                <a:cs typeface="Courier New"/>
              </a:rPr>
              <a:t>Http</a:t>
            </a:r>
            <a:endParaRPr sz="215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3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CRUD applicatie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97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3136901" y="3019425"/>
            <a:ext cx="3710938" cy="690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 err="1">
                <a:latin typeface="Verdana"/>
                <a:cs typeface="Verdana"/>
              </a:rPr>
              <a:t>Asyn</a:t>
            </a:r>
            <a:r>
              <a:rPr lang="en-US" sz="4000" b="1" dirty="0" err="1">
                <a:latin typeface="Verdana"/>
                <a:cs typeface="Verdana"/>
              </a:rPr>
              <a:t>c</a:t>
            </a:r>
            <a:r>
              <a:rPr lang="en-US" sz="4000" b="1" spc="270" dirty="0">
                <a:latin typeface="Times New Roman"/>
                <a:cs typeface="Times New Roman"/>
              </a:rPr>
              <a:t> </a:t>
            </a:r>
            <a:r>
              <a:rPr lang="en-US" sz="4000" b="1" spc="-85" dirty="0">
                <a:latin typeface="Verdana"/>
                <a:cs typeface="Verdana"/>
              </a:rPr>
              <a:t>pipe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3793B-7396-8643-9C11-E62E0AAB676C}"/>
              </a:ext>
            </a:extLst>
          </p:cNvPr>
          <p:cNvSpPr/>
          <p:nvPr/>
        </p:nvSpPr>
        <p:spPr>
          <a:xfrm>
            <a:off x="1841500" y="4555380"/>
            <a:ext cx="6611256" cy="191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b="1" dirty="0">
                <a:latin typeface="Verdana"/>
                <a:cs typeface="Verdana"/>
              </a:rPr>
              <a:t>.subscribe()       </a:t>
            </a:r>
            <a:r>
              <a:rPr lang="en-US" dirty="0">
                <a:latin typeface="Verdana"/>
                <a:cs typeface="Verdana"/>
              </a:rPr>
              <a:t>versus        </a:t>
            </a:r>
            <a:r>
              <a:rPr lang="en-US" b="1" dirty="0">
                <a:latin typeface="Verdana"/>
                <a:cs typeface="Verdana"/>
              </a:rPr>
              <a:t>  </a:t>
            </a:r>
            <a:r>
              <a:rPr lang="en-US" sz="2400" b="1" dirty="0">
                <a:latin typeface="Verdana"/>
                <a:cs typeface="Verdana"/>
              </a:rPr>
              <a:t>| async</a:t>
            </a:r>
          </a:p>
          <a:p>
            <a:pPr marL="12700" algn="ctr">
              <a:lnSpc>
                <a:spcPts val="5030"/>
              </a:lnSpc>
            </a:pPr>
            <a:endParaRPr lang="en-US" sz="2400" b="1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2400" b="1" dirty="0">
                <a:latin typeface="Verdana"/>
                <a:cs typeface="Verdana"/>
              </a:rPr>
              <a:t>| Async also </a:t>
            </a:r>
            <a:r>
              <a:rPr lang="en-US" sz="2400" b="1" dirty="0">
                <a:solidFill>
                  <a:srgbClr val="FF0000"/>
                </a:solidFill>
                <a:latin typeface="Verdana"/>
                <a:cs typeface="Verdana"/>
              </a:rPr>
              <a:t>un</a:t>
            </a:r>
            <a:r>
              <a:rPr lang="en-US" sz="2400" b="1" dirty="0">
                <a:latin typeface="Verdana"/>
                <a:cs typeface="Verdana"/>
              </a:rPr>
              <a:t>subscribes !!!</a:t>
            </a:r>
          </a:p>
        </p:txBody>
      </p:sp>
    </p:spTree>
    <p:extLst>
      <p:ext uri="{BB962C8B-B14F-4D97-AF65-F5344CB8AC3E}">
        <p14:creationId xmlns:p14="http://schemas.microsoft.com/office/powerpoint/2010/main" val="3134351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CA19-C2ED-A144-A5F7-D53B32F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DEMO 206 services–</a:t>
            </a:r>
            <a:r>
              <a:rPr lang="en-US" dirty="0" err="1"/>
              <a:t>async</a:t>
            </a:r>
            <a:r>
              <a:rPr lang="en-US" dirty="0"/>
              <a:t>-pipe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EE-0AF9-D944-B8CD-16A19DDF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398" y="1647825"/>
            <a:ext cx="6324601" cy="27699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&lt;li *</a:t>
            </a:r>
            <a:r>
              <a:rPr lang="en-US" dirty="0" err="1"/>
              <a:t>ngFor</a:t>
            </a:r>
            <a:r>
              <a:rPr lang="en-US" dirty="0"/>
              <a:t>="let city of </a:t>
            </a:r>
            <a:r>
              <a:rPr lang="en-US" sz="2400" b="1" dirty="0">
                <a:solidFill>
                  <a:srgbClr val="C00000"/>
                </a:solidFill>
              </a:rPr>
              <a:t>cities$ | </a:t>
            </a:r>
            <a:r>
              <a:rPr lang="en-US" sz="2400" b="1" dirty="0" err="1">
                <a:solidFill>
                  <a:srgbClr val="C00000"/>
                </a:solidFill>
              </a:rPr>
              <a:t>async</a:t>
            </a:r>
            <a:r>
              <a:rPr lang="en-US" dirty="0"/>
              <a:t>”&gt;</a:t>
            </a:r>
          </a:p>
          <a:p>
            <a:endParaRPr lang="en-US" dirty="0"/>
          </a:p>
          <a:p>
            <a:r>
              <a:rPr lang="en-US" dirty="0"/>
              <a:t>	{{ </a:t>
            </a:r>
            <a:r>
              <a:rPr lang="en-US" dirty="0" err="1"/>
              <a:t>city.id</a:t>
            </a:r>
            <a:r>
              <a:rPr lang="en-US" dirty="0"/>
              <a:t>}} - {{ </a:t>
            </a:r>
            <a:r>
              <a:rPr lang="en-US" dirty="0" err="1"/>
              <a:t>city.name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&lt;/li&gt;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EED9DEC-5041-FE46-9812-7E0FDA124266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28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E39B-2DF2-A547-A623-495727F1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854080"/>
          </a:xfrm>
        </p:spPr>
        <p:txBody>
          <a:bodyPr/>
          <a:lstStyle/>
          <a:p>
            <a:pPr algn="ctr"/>
            <a:r>
              <a:rPr lang="en-US" dirty="0"/>
              <a:t>Advantages </a:t>
            </a:r>
            <a:r>
              <a:rPr lang="en-US" sz="2800" spc="-85" dirty="0"/>
              <a:t>Asyn</a:t>
            </a:r>
            <a:r>
              <a:rPr lang="en-US" sz="2800" dirty="0"/>
              <a:t>c</a:t>
            </a:r>
            <a:r>
              <a:rPr lang="en-US" sz="2800" spc="270" dirty="0">
                <a:latin typeface="Times New Roman"/>
                <a:cs typeface="Times New Roman"/>
              </a:rPr>
              <a:t> </a:t>
            </a:r>
            <a:r>
              <a:rPr lang="en-US" sz="2800" spc="-85" dirty="0"/>
              <a:t>pipe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A19C-5BF7-4C40-87CD-45F6014A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584" y="1326262"/>
            <a:ext cx="9069859" cy="3208571"/>
          </a:xfrm>
        </p:spPr>
        <p:txBody>
          <a:bodyPr/>
          <a:lstStyle/>
          <a:p>
            <a:endParaRPr lang="en-US" dirty="0"/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0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unsubscribe()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Saves boilerplate code in component</a:t>
            </a:r>
            <a:endParaRPr lang="en-US" sz="2000" b="1" dirty="0">
              <a:latin typeface="Verdana"/>
              <a:cs typeface="Verdana"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5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pipe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Start applicatie </a:t>
            </a:r>
            <a:r>
              <a:rPr lang="en-US" sz="2000" dirty="0"/>
              <a:t>services–async-pipe</a:t>
            </a:r>
            <a:r>
              <a:rPr lang="nl-NL" sz="1950" b="1" spc="-20" dirty="0">
                <a:latin typeface="Verdana"/>
                <a:cs typeface="Verdana"/>
              </a:rPr>
              <a:t> 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934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2181225"/>
            <a:ext cx="6324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600" spc="260" dirty="0">
                <a:latin typeface="Times New Roman"/>
                <a:cs typeface="Times New Roman"/>
              </a:rPr>
              <a:t> </a:t>
            </a:r>
            <a:r>
              <a:rPr sz="3600" spc="10" dirty="0"/>
              <a:t>Liv</a:t>
            </a:r>
            <a:r>
              <a:rPr sz="3600" spc="15" dirty="0"/>
              <a:t>e</a:t>
            </a:r>
            <a:r>
              <a:rPr sz="3600" spc="275" dirty="0">
                <a:latin typeface="Times New Roman"/>
                <a:cs typeface="Times New Roman"/>
              </a:rPr>
              <a:t> </a:t>
            </a:r>
            <a:r>
              <a:rPr sz="3600" spc="10" dirty="0"/>
              <a:t>API’s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5719" y="7288396"/>
            <a:ext cx="16573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5" dirty="0">
                <a:latin typeface="Arial"/>
                <a:cs typeface="Arial"/>
              </a:rPr>
              <a:t>36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FE33-78F2-A440-9CC7-BA50D7FF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Movies services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508D-B21A-2045-A6FD-20E6E69A3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50041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210-Service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211-Service Live with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DFE47-E868-B34A-9259-E8E84AEB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47825"/>
            <a:ext cx="4234801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9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91A1-97F4-044F-AEBE-B79EE8F9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E9362-553E-B94F-B792-FBC4AE7C4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9492-58F5-B640-9CA8-9AE5F3F2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9875"/>
            <a:ext cx="993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 err="1"/>
              <a:t>MovieModel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export class </a:t>
            </a:r>
            <a:r>
              <a:rPr lang="en-US" b="1" dirty="0" err="1"/>
              <a:t>MovieModel</a:t>
            </a:r>
            <a:r>
              <a:rPr lang="en-US" dirty="0"/>
              <a:t>{</a:t>
            </a:r>
          </a:p>
          <a:p>
            <a:r>
              <a:rPr lang="en-US" dirty="0"/>
              <a:t>    constructor(public </a:t>
            </a:r>
            <a:r>
              <a:rPr lang="en-US" dirty="0" err="1"/>
              <a:t>titel:string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jaar:string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afbeelding:string</a:t>
            </a:r>
            <a:r>
              <a:rPr lang="en-US" dirty="0"/>
              <a:t>) {</a:t>
            </a:r>
          </a:p>
          <a:p>
            <a:r>
              <a:rPr lang="en-US" dirty="0"/>
              <a:t>    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4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1C5-7615-A647-8BEC-178BC2EA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D61C1-AE57-4D42-AFBF-6D98CA9F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846659"/>
          </a:xfrm>
        </p:spPr>
        <p:txBody>
          <a:bodyPr/>
          <a:lstStyle/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NL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API</a:t>
            </a:r>
          </a:p>
        </p:txBody>
      </p:sp>
    </p:spTree>
    <p:extLst>
      <p:ext uri="{BB962C8B-B14F-4D97-AF65-F5344CB8AC3E}">
        <p14:creationId xmlns:p14="http://schemas.microsoft.com/office/powerpoint/2010/main" val="143263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2955786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4303" y="3061353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3989" y="2995393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979941"/>
            <a:ext cx="2775585" cy="3068955"/>
          </a:xfrm>
          <a:custGeom>
            <a:avLst/>
            <a:gdLst/>
            <a:ahLst/>
            <a:cxnLst/>
            <a:rect l="l" t="t" r="r" b="b"/>
            <a:pathLst>
              <a:path w="2775584" h="3068954">
                <a:moveTo>
                  <a:pt x="0" y="3068573"/>
                </a:moveTo>
                <a:lnTo>
                  <a:pt x="2775203" y="3068573"/>
                </a:lnTo>
                <a:lnTo>
                  <a:pt x="2775203" y="0"/>
                </a:lnTo>
                <a:lnTo>
                  <a:pt x="0" y="0"/>
                </a:lnTo>
                <a:lnTo>
                  <a:pt x="0" y="3068573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314016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0476" y="3077727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2855" y="3065535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8316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87" y="209549"/>
                </a:lnTo>
                <a:lnTo>
                  <a:pt x="202691" y="25145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85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85" y="213352"/>
                </a:moveTo>
                <a:lnTo>
                  <a:pt x="10667" y="217169"/>
                </a:lnTo>
                <a:lnTo>
                  <a:pt x="18316" y="217169"/>
                </a:lnTo>
                <a:lnTo>
                  <a:pt x="14485" y="213352"/>
                </a:lnTo>
                <a:close/>
              </a:path>
              <a:path w="951229" h="426085">
                <a:moveTo>
                  <a:pt x="18287" y="209549"/>
                </a:moveTo>
                <a:lnTo>
                  <a:pt x="10667" y="209549"/>
                </a:lnTo>
                <a:lnTo>
                  <a:pt x="14485" y="213352"/>
                </a:lnTo>
                <a:lnTo>
                  <a:pt x="18287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4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45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5389" y="3155451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1167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532" y="314325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3359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8287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59" y="209549"/>
                </a:lnTo>
                <a:lnTo>
                  <a:pt x="202691" y="24415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70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70" y="213352"/>
                </a:moveTo>
                <a:lnTo>
                  <a:pt x="10667" y="217169"/>
                </a:lnTo>
                <a:lnTo>
                  <a:pt x="18287" y="217169"/>
                </a:lnTo>
                <a:lnTo>
                  <a:pt x="14470" y="213352"/>
                </a:lnTo>
                <a:close/>
              </a:path>
              <a:path w="951229" h="426085">
                <a:moveTo>
                  <a:pt x="18259" y="209549"/>
                </a:moveTo>
                <a:lnTo>
                  <a:pt x="10667" y="209549"/>
                </a:lnTo>
                <a:lnTo>
                  <a:pt x="14470" y="213352"/>
                </a:lnTo>
                <a:lnTo>
                  <a:pt x="18259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41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415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8225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5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41349" y="1351424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24812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4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51035" y="1285464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0159" y="1511055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783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4826" y="1498863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8377" y="313181"/>
                </a:moveTo>
                <a:lnTo>
                  <a:pt x="738377" y="425957"/>
                </a:lnTo>
                <a:lnTo>
                  <a:pt x="750526" y="413765"/>
                </a:lnTo>
                <a:lnTo>
                  <a:pt x="748283" y="413765"/>
                </a:lnTo>
                <a:lnTo>
                  <a:pt x="739901" y="409955"/>
                </a:lnTo>
                <a:lnTo>
                  <a:pt x="748283" y="401542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8377" y="313181"/>
                </a:lnTo>
                <a:close/>
              </a:path>
              <a:path w="951229" h="426085">
                <a:moveTo>
                  <a:pt x="748283" y="401542"/>
                </a:moveTo>
                <a:lnTo>
                  <a:pt x="739901" y="409955"/>
                </a:lnTo>
                <a:lnTo>
                  <a:pt x="748283" y="413765"/>
                </a:lnTo>
                <a:lnTo>
                  <a:pt x="748283" y="401542"/>
                </a:lnTo>
                <a:close/>
              </a:path>
              <a:path w="951229" h="426085">
                <a:moveTo>
                  <a:pt x="936505" y="212605"/>
                </a:moveTo>
                <a:lnTo>
                  <a:pt x="748283" y="401542"/>
                </a:lnTo>
                <a:lnTo>
                  <a:pt x="748283" y="413765"/>
                </a:lnTo>
                <a:lnTo>
                  <a:pt x="750526" y="413765"/>
                </a:lnTo>
                <a:lnTo>
                  <a:pt x="947179" y="216407"/>
                </a:lnTo>
                <a:lnTo>
                  <a:pt x="940307" y="216407"/>
                </a:lnTo>
                <a:lnTo>
                  <a:pt x="936505" y="212605"/>
                </a:lnTo>
                <a:close/>
              </a:path>
              <a:path w="951229" h="426085">
                <a:moveTo>
                  <a:pt x="738377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8377" y="318515"/>
                </a:lnTo>
                <a:lnTo>
                  <a:pt x="738377" y="313181"/>
                </a:lnTo>
                <a:lnTo>
                  <a:pt x="10667" y="313181"/>
                </a:lnTo>
                <a:lnTo>
                  <a:pt x="5333" y="307847"/>
                </a:lnTo>
                <a:lnTo>
                  <a:pt x="10667" y="307847"/>
                </a:lnTo>
                <a:lnTo>
                  <a:pt x="10667" y="117347"/>
                </a:lnTo>
                <a:lnTo>
                  <a:pt x="5333" y="117347"/>
                </a:lnTo>
                <a:lnTo>
                  <a:pt x="10667" y="112775"/>
                </a:lnTo>
                <a:lnTo>
                  <a:pt x="738377" y="112775"/>
                </a:lnTo>
                <a:lnTo>
                  <a:pt x="738377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10667" y="307847"/>
                </a:lnTo>
                <a:lnTo>
                  <a:pt x="10667" y="313181"/>
                </a:lnTo>
                <a:lnTo>
                  <a:pt x="738377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10667" y="307847"/>
                </a:moveTo>
                <a:lnTo>
                  <a:pt x="5333" y="307847"/>
                </a:lnTo>
                <a:lnTo>
                  <a:pt x="10667" y="313181"/>
                </a:lnTo>
                <a:lnTo>
                  <a:pt x="10667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505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65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79" y="216407"/>
                </a:lnTo>
                <a:lnTo>
                  <a:pt x="950975" y="212597"/>
                </a:lnTo>
                <a:lnTo>
                  <a:pt x="947165" y="208787"/>
                </a:lnTo>
                <a:close/>
              </a:path>
              <a:path w="951229" h="426085">
                <a:moveTo>
                  <a:pt x="750569" y="12191"/>
                </a:moveTo>
                <a:lnTo>
                  <a:pt x="748283" y="12191"/>
                </a:lnTo>
                <a:lnTo>
                  <a:pt x="748283" y="24383"/>
                </a:lnTo>
                <a:lnTo>
                  <a:pt x="936505" y="212605"/>
                </a:lnTo>
                <a:lnTo>
                  <a:pt x="940307" y="208787"/>
                </a:lnTo>
                <a:lnTo>
                  <a:pt x="947165" y="208787"/>
                </a:lnTo>
                <a:lnTo>
                  <a:pt x="750569" y="12191"/>
                </a:lnTo>
                <a:close/>
              </a:path>
              <a:path w="951229" h="426085">
                <a:moveTo>
                  <a:pt x="10667" y="112775"/>
                </a:moveTo>
                <a:lnTo>
                  <a:pt x="5333" y="117347"/>
                </a:lnTo>
                <a:lnTo>
                  <a:pt x="10667" y="117347"/>
                </a:lnTo>
                <a:lnTo>
                  <a:pt x="10667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8377" y="112775"/>
                </a:lnTo>
                <a:lnTo>
                  <a:pt x="10667" y="112775"/>
                </a:lnTo>
                <a:lnTo>
                  <a:pt x="10667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8377" y="0"/>
                </a:moveTo>
                <a:lnTo>
                  <a:pt x="738377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4383"/>
                </a:lnTo>
                <a:lnTo>
                  <a:pt x="739901" y="16001"/>
                </a:lnTo>
                <a:lnTo>
                  <a:pt x="748283" y="12191"/>
                </a:lnTo>
                <a:lnTo>
                  <a:pt x="750569" y="12191"/>
                </a:lnTo>
                <a:lnTo>
                  <a:pt x="738377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901" y="16001"/>
                </a:lnTo>
                <a:lnTo>
                  <a:pt x="748283" y="24383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4567" y="1433331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233" y="142113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07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490" y="212605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07" y="413765"/>
                </a:lnTo>
                <a:lnTo>
                  <a:pt x="947165" y="216407"/>
                </a:lnTo>
                <a:lnTo>
                  <a:pt x="940307" y="216407"/>
                </a:lnTo>
                <a:lnTo>
                  <a:pt x="936490" y="212605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7847"/>
                </a:lnTo>
                <a:lnTo>
                  <a:pt x="9905" y="307847"/>
                </a:lnTo>
                <a:lnTo>
                  <a:pt x="9905" y="117347"/>
                </a:lnTo>
                <a:lnTo>
                  <a:pt x="5333" y="117347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9905" y="307847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9905" y="307847"/>
                </a:moveTo>
                <a:lnTo>
                  <a:pt x="5333" y="307847"/>
                </a:lnTo>
                <a:lnTo>
                  <a:pt x="9905" y="313181"/>
                </a:lnTo>
                <a:lnTo>
                  <a:pt x="9905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490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52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65" y="216407"/>
                </a:lnTo>
                <a:lnTo>
                  <a:pt x="950975" y="212597"/>
                </a:lnTo>
                <a:lnTo>
                  <a:pt x="947152" y="208787"/>
                </a:lnTo>
                <a:close/>
              </a:path>
              <a:path w="951229" h="426085">
                <a:moveTo>
                  <a:pt x="749851" y="12191"/>
                </a:moveTo>
                <a:lnTo>
                  <a:pt x="748283" y="12191"/>
                </a:lnTo>
                <a:lnTo>
                  <a:pt x="748283" y="25111"/>
                </a:lnTo>
                <a:lnTo>
                  <a:pt x="936490" y="212605"/>
                </a:lnTo>
                <a:lnTo>
                  <a:pt x="940307" y="208787"/>
                </a:lnTo>
                <a:lnTo>
                  <a:pt x="947152" y="208787"/>
                </a:lnTo>
                <a:lnTo>
                  <a:pt x="749851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7347"/>
                </a:lnTo>
                <a:lnTo>
                  <a:pt x="9905" y="117347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11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51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11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198C-916D-1B4A-9F0C-CB72A1C5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D683-236A-C547-9BDD-71C4BDDF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640330" cy="5101397"/>
          </a:xfrm>
        </p:spPr>
        <p:txBody>
          <a:bodyPr/>
          <a:lstStyle/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1: Get Weather Json</a:t>
            </a:r>
          </a:p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http://api.openweathermap.org/data/2.5/weather?units=metric&amp;appid=8566d604cd9402b65394b034e52aa2af&amp;</a:t>
            </a:r>
            <a:r>
              <a:rPr lang="en-GB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q=Gouda</a:t>
            </a:r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2: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TypeScript interfaces from JSON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3"/>
              </a:rPr>
              <a:t>http://json2ts.com/</a:t>
            </a:r>
            <a:endParaRPr lang="en-GB" dirty="0"/>
          </a:p>
          <a:p>
            <a:endParaRPr lang="en-GB" dirty="0"/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3 Use the TypeScript interface in the C08-Application</a:t>
            </a: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29372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7483-4E3A-FF49-BD5F-FD8E0F2B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  <a:r>
              <a:rPr lang="en-US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DE2E-D70F-A04F-BBEA-D8356999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See project: </a:t>
            </a:r>
            <a:r>
              <a:rPr lang="en-US" dirty="0">
                <a:solidFill>
                  <a:srgbClr val="C00000"/>
                </a:solidFill>
              </a:rPr>
              <a:t>C08-services-live-weather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8402BE-CBF1-E64E-AABD-45EA837DF181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67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Voorbeeld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API’s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23875"/>
            <a:ext cx="7078980" cy="401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http://ope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n</a:t>
            </a:r>
            <a:r>
              <a:rPr sz="1950" u="heavy" spc="-2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eatherma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p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.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org/AP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I</a:t>
            </a:r>
            <a:r>
              <a:rPr sz="1950" spc="18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950" spc="-20" dirty="0">
                <a:latin typeface="Verdana"/>
                <a:cs typeface="Verdana"/>
              </a:rPr>
              <a:t>(weerbericht)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4"/>
              </a:rPr>
              <a:t>http://filltext.com/</a:t>
            </a:r>
            <a:r>
              <a:rPr sz="1950" spc="190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andom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70" dirty="0">
                <a:latin typeface="Verdana"/>
                <a:cs typeface="Verdana"/>
              </a:rPr>
              <a:t>AW</a:t>
            </a:r>
            <a:r>
              <a:rPr sz="1950" spc="-20" dirty="0">
                <a:latin typeface="Verdana"/>
                <a:cs typeface="Verdana"/>
              </a:rPr>
              <a:t>-gege</a:t>
            </a:r>
            <a:r>
              <a:rPr sz="1950" spc="-3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20" dirty="0">
                <a:latin typeface="Verdana"/>
                <a:cs typeface="Verdana"/>
              </a:rPr>
              <a:t>ns)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347472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http://ergast.com/mrd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/</a:t>
            </a:r>
            <a:r>
              <a:rPr sz="19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Ergast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Mot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2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1)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AP</a:t>
            </a:r>
            <a:r>
              <a:rPr sz="1950" spc="-10" dirty="0">
                <a:latin typeface="Verdana"/>
                <a:cs typeface="Verdana"/>
              </a:rPr>
              <a:t>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http://ww</a:t>
            </a:r>
            <a:r>
              <a:rPr sz="1950" u="heavy" spc="-95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.omdbapi.com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/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Ope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25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vie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Database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http://s</a:t>
            </a:r>
            <a:r>
              <a:rPr sz="1950" u="heavy" spc="-4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a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pi.co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/</a:t>
            </a:r>
            <a:r>
              <a:rPr sz="1950" spc="195" dirty="0">
                <a:solidFill>
                  <a:srgbClr val="FF00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Sta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2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ars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API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2978150" algn="l"/>
              </a:tabLst>
            </a:pPr>
            <a:r>
              <a:rPr sz="1950" spc="-15" dirty="0">
                <a:latin typeface="Verdana"/>
                <a:cs typeface="Verdana"/>
              </a:rPr>
              <a:t>Zie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oo</a:t>
            </a:r>
            <a:r>
              <a:rPr sz="1950" spc="-15" dirty="0">
                <a:latin typeface="Verdana"/>
                <a:cs typeface="Verdana"/>
              </a:rPr>
              <a:t>k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JavaScrip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urier New"/>
                <a:cs typeface="Courier New"/>
              </a:rPr>
              <a:t>APIs.tx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orbeelden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7925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20" dirty="0">
                <a:latin typeface="Verdana"/>
                <a:cs typeface="Verdana"/>
              </a:rPr>
              <a:t>See</a:t>
            </a:r>
            <a:r>
              <a:rPr lang="en-US" sz="1950" b="1" spc="215" dirty="0">
                <a:latin typeface="Times New Roman"/>
                <a:cs typeface="Times New Roman"/>
              </a:rPr>
              <a:t> </a:t>
            </a:r>
            <a:r>
              <a:rPr lang="en-US" sz="1950" b="1" spc="-15" dirty="0">
                <a:latin typeface="Verdana"/>
                <a:cs typeface="Verdana"/>
              </a:rPr>
              <a:t>5e</a:t>
            </a:r>
            <a:endParaRPr lang="en-US"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5717" y="7288393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 err="1">
                <a:latin typeface="Verdana"/>
                <a:cs typeface="Verdana"/>
              </a:rPr>
              <a:t>RxJS</a:t>
            </a:r>
            <a:r>
              <a:rPr lang="nl-NL" sz="5950" b="1" spc="-5" dirty="0">
                <a:latin typeface="Verdana"/>
                <a:cs typeface="Verdana"/>
              </a:rPr>
              <a:t> </a:t>
            </a:r>
            <a:r>
              <a:rPr lang="nl-NL" sz="5950" b="1" spc="-5" dirty="0" err="1">
                <a:latin typeface="Verdana"/>
                <a:cs typeface="Verdana"/>
              </a:rPr>
              <a:t>advanced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Observers and Subscriptions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also called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(or consumers) as they can listen or subscribe to get the observed data.</a:t>
            </a:r>
          </a:p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Subscriptions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objects that are returned when you subscribe to an Observable. They contain many methods such as the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unsubscribe()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that you can call to unsubscribe from receiving published values from the Observable.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official docs:</a:t>
            </a:r>
          </a:p>
          <a:p>
            <a:pPr rtl="0"/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Subscription represents the execution of an Observable, is primarily useful for cancelling the execution.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69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426816" cy="846386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</a:t>
            </a:r>
            <a:r>
              <a:rPr lang="en-US" dirty="0" err="1"/>
              <a:t>switchMap</a:t>
            </a:r>
            <a:r>
              <a:rPr lang="en-US" dirty="0"/>
              <a:t> vs </a:t>
            </a:r>
            <a:r>
              <a:rPr lang="en-US" dirty="0" err="1"/>
              <a:t>mergeMap</a:t>
            </a:r>
            <a:r>
              <a:rPr lang="en-US" dirty="0"/>
              <a:t> 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pPr rtl="0"/>
            <a:r>
              <a:rPr lang="en-US" b="1" dirty="0" err="1">
                <a:solidFill>
                  <a:srgbClr val="C00000"/>
                </a:solidFill>
              </a:rPr>
              <a:t>Flatmap</a:t>
            </a:r>
            <a:r>
              <a:rPr lang="en-US" b="1" dirty="0">
                <a:solidFill>
                  <a:srgbClr val="C00000"/>
                </a:solidFill>
              </a:rPr>
              <a:t> = </a:t>
            </a:r>
            <a:r>
              <a:rPr lang="en-US" b="1" dirty="0" err="1">
                <a:solidFill>
                  <a:srgbClr val="C00000"/>
                </a:solidFill>
              </a:rPr>
              <a:t>MergeMap</a:t>
            </a:r>
            <a:r>
              <a:rPr lang="en-US" b="1" dirty="0">
                <a:solidFill>
                  <a:srgbClr val="C00000"/>
                </a:solidFill>
              </a:rPr>
              <a:t> !!!</a:t>
            </a:r>
            <a:endParaRPr lang="en-NL" dirty="0">
              <a:solidFill>
                <a:srgbClr val="C00000"/>
              </a:solidFill>
            </a:endParaRPr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=qYdKmYp95Jg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F4D3-BE51-D749-88C6-990F6A1F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ExhaustMap</a:t>
            </a:r>
            <a:r>
              <a:rPr lang="en-US" dirty="0"/>
              <a:t> vs </a:t>
            </a:r>
            <a:r>
              <a:rPr lang="en-US" dirty="0" err="1"/>
              <a:t>concatMap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=nh13_aPRQ0Q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DE380-B336-0341-90CA-448B0224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2142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D09-E9AF-E34F-B0A7-74105302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708160"/>
          </a:xfrm>
        </p:spPr>
        <p:txBody>
          <a:bodyPr/>
          <a:lstStyle/>
          <a:p>
            <a:pPr rtl="0"/>
            <a:r>
              <a:rPr lang="en-US" dirty="0" err="1"/>
              <a:t>concatMap</a:t>
            </a:r>
            <a:r>
              <a:rPr lang="en-US" dirty="0"/>
              <a:t>, </a:t>
            </a:r>
            <a:r>
              <a:rPr lang="en-US" dirty="0" err="1"/>
              <a:t>mergeMap</a:t>
            </a:r>
            <a:r>
              <a:rPr lang="en-US" dirty="0"/>
              <a:t>, </a:t>
            </a:r>
            <a:r>
              <a:rPr lang="en-US" dirty="0" err="1"/>
              <a:t>switchMap</a:t>
            </a:r>
            <a:r>
              <a:rPr lang="en-US" dirty="0"/>
              <a:t>, </a:t>
            </a:r>
            <a:r>
              <a:rPr lang="en-US" dirty="0" err="1"/>
              <a:t>exhaustMap</a:t>
            </a:r>
            <a:r>
              <a:rPr lang="en-US" dirty="0"/>
              <a:t>, </a:t>
            </a:r>
            <a:r>
              <a:rPr lang="en-US" dirty="0" err="1"/>
              <a:t>forkJoin</a:t>
            </a:r>
            <a:r>
              <a:rPr lang="en-US" dirty="0"/>
              <a:t> 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351DE-6271-2A4A-BC37-6F8E10D5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69" y="1800225"/>
            <a:ext cx="9069859" cy="4501232"/>
          </a:xfrm>
        </p:spPr>
        <p:txBody>
          <a:bodyPr/>
          <a:lstStyle/>
          <a:p>
            <a:pPr rtl="0"/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https://blog.angular-university.io/rxjs-higher-order-mapping/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choose the right mapping Operator?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need to do things in sequence while waiting for completion, then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concatMap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right choice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doing things in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best option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flatMap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an alias for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case we need cancellation logic,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way to go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ignoring new Observables while the current one is still ongoing,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exhaustMap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does just that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forkJoin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 for Observables to complete and then combine last values they emitted.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569E-157E-1441-92E6-273545AD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Hot and Cold Observables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714C-A5E5-3F4B-B414-225F1D4F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901068"/>
          </a:xfrm>
        </p:spPr>
        <p:txBody>
          <a:bodyPr/>
          <a:lstStyle/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regular Observables, ‘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Subjects’ are called hot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hot Observable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starts emitting events even before any observer subscribes to it, which means observers may lose previous emitted values if they don’t subscribe at that right time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 Observables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 emitting values when at least one observer is subscribed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See: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www.youtube.com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watch?v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oKqcL-iMITY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97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B1D-E50E-024F-A459-23AB2C6C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Why use a Service?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961A-86D1-D345-A94B-8223C415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00986"/>
          </a:xfrm>
        </p:spPr>
        <p:txBody>
          <a:bodyPr/>
          <a:lstStyle/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data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r>
              <a:rPr lang="nl-NL" sz="1800" spc="1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</a:t>
            </a:r>
            <a:r>
              <a:rPr lang="nl-NL" sz="1800" spc="19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different</a:t>
            </a:r>
            <a:r>
              <a:rPr lang="nl-NL" sz="1800" spc="18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functionality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for all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will be available when you switch from component/view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(components are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volatile to “share” data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logic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that is not directly related to the view!!!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4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7616-BDC9-F74C-A616-58593C62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What is a Subject in </a:t>
            </a:r>
            <a:r>
              <a:rPr lang="en-US" dirty="0" err="1"/>
              <a:t>RxJS</a:t>
            </a:r>
            <a:r>
              <a:rPr lang="en-US" dirty="0"/>
              <a:t>?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C0D95-6004-EE42-AB8E-71659775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801314"/>
          </a:xfrm>
        </p:spPr>
        <p:txBody>
          <a:bodyPr/>
          <a:lstStyle/>
          <a:p>
            <a:endParaRPr lang="en-NL" dirty="0"/>
          </a:p>
          <a:p>
            <a:pPr rtl="0"/>
            <a:r>
              <a:rPr lang="en-US" dirty="0"/>
              <a:t>A </a:t>
            </a:r>
            <a:r>
              <a:rPr lang="en-US" u="sng" dirty="0">
                <a:hlinkClick r:id="rId2"/>
              </a:rPr>
              <a:t>Subject</a:t>
            </a:r>
            <a:r>
              <a:rPr lang="en-US" dirty="0"/>
              <a:t> is a special type of Observable that observers can also subscribe to it to receive published values but with one difference: </a:t>
            </a:r>
            <a:r>
              <a:rPr lang="en-US" b="1" dirty="0">
                <a:solidFill>
                  <a:srgbClr val="C00000"/>
                </a:solidFill>
              </a:rPr>
              <a:t>The values are </a:t>
            </a:r>
            <a:r>
              <a:rPr lang="en-US" b="1" dirty="0" err="1">
                <a:solidFill>
                  <a:srgbClr val="C00000"/>
                </a:solidFill>
              </a:rPr>
              <a:t>multicasted</a:t>
            </a:r>
            <a:r>
              <a:rPr lang="en-US" b="1" dirty="0">
                <a:solidFill>
                  <a:srgbClr val="C00000"/>
                </a:solidFill>
              </a:rPr>
              <a:t> to many Observers</a:t>
            </a:r>
            <a:r>
              <a:rPr lang="en-US" b="1" dirty="0"/>
              <a:t>.</a:t>
            </a:r>
            <a:endParaRPr lang="en-US" dirty="0"/>
          </a:p>
          <a:p>
            <a:pPr rtl="0"/>
            <a:endParaRPr lang="en-US" i="1" dirty="0"/>
          </a:p>
          <a:p>
            <a:pPr rtl="0"/>
            <a:r>
              <a:rPr lang="en-US" i="1" dirty="0"/>
              <a:t>Subjects are also </a:t>
            </a:r>
            <a:r>
              <a:rPr lang="en-US" b="1" i="1" dirty="0"/>
              <a:t>Observers</a:t>
            </a:r>
            <a:r>
              <a:rPr lang="en-US" i="1" dirty="0"/>
              <a:t> </a:t>
            </a:r>
            <a:r>
              <a:rPr lang="en-US" i="1" dirty="0" err="1"/>
              <a:t>i.e</a:t>
            </a:r>
            <a:r>
              <a:rPr lang="en-US" i="1" dirty="0"/>
              <a:t> they can also subscribe to other Observables and listen to published data.</a:t>
            </a:r>
            <a:endParaRPr lang="en-US" dirty="0"/>
          </a:p>
          <a:p>
            <a:pPr rtl="0"/>
            <a:br>
              <a:rPr lang="en-US" dirty="0"/>
            </a:br>
            <a:r>
              <a:rPr lang="en-US" i="1" dirty="0"/>
              <a:t> By default an </a:t>
            </a:r>
            <a:r>
              <a:rPr lang="en-US" i="1" dirty="0" err="1"/>
              <a:t>RxJS</a:t>
            </a:r>
            <a:r>
              <a:rPr lang="en-US" i="1" dirty="0"/>
              <a:t> Observable is unicast.</a:t>
            </a:r>
            <a:endParaRPr lang="en-US" dirty="0"/>
          </a:p>
          <a:p>
            <a:pPr rtl="0"/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simply means that each subscribed observer has an independent execution of the Observable,</a:t>
            </a:r>
          </a:p>
          <a:p>
            <a:pPr rtl="0"/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Multicast</a:t>
            </a:r>
            <a:r>
              <a:rPr lang="en-US" dirty="0"/>
              <a:t> means that the Observable execution is shared by multiple Observers.</a:t>
            </a:r>
          </a:p>
          <a:p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33186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EA7B-DD5B-F347-9222-D40161A3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997075"/>
            <a:ext cx="4686300" cy="35687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61CC0AB-B1BA-B44F-B808-2EEB2F95B031}"/>
              </a:ext>
            </a:extLst>
          </p:cNvPr>
          <p:cNvSpPr txBox="1">
            <a:spLocks/>
          </p:cNvSpPr>
          <p:nvPr/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464184" algn="ctr"/>
            <a:r>
              <a:rPr lang="nl-NL" kern="0" spc="15" dirty="0" err="1"/>
              <a:t>Use</a:t>
            </a:r>
            <a:r>
              <a:rPr lang="nl-NL" kern="0" spc="15" dirty="0"/>
              <a:t> Subject</a:t>
            </a:r>
          </a:p>
        </p:txBody>
      </p:sp>
    </p:spTree>
    <p:extLst>
      <p:ext uri="{BB962C8B-B14F-4D97-AF65-F5344CB8AC3E}">
        <p14:creationId xmlns:p14="http://schemas.microsoft.com/office/powerpoint/2010/main" val="2687780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716350"/>
          </a:xfrm>
          <a:prstGeom prst="rect">
            <a:avLst/>
          </a:prstGeom>
        </p:spPr>
        <p:txBody>
          <a:bodyPr vert="horz" wrap="square" lIns="0" tIns="290322" rIns="0" bIns="0" rtlCol="0">
            <a:spAutoFit/>
          </a:bodyPr>
          <a:lstStyle/>
          <a:p>
            <a:pPr marL="745490" algn="ctr">
              <a:lnSpc>
                <a:spcPct val="100000"/>
              </a:lnSpc>
            </a:pPr>
            <a:r>
              <a:rPr lang="nl-NL" spc="10" dirty="0"/>
              <a:t>Subject = </a:t>
            </a:r>
            <a:r>
              <a:rPr lang="nl-NL" spc="10" dirty="0" err="1"/>
              <a:t>Eventbus</a:t>
            </a:r>
            <a:r>
              <a:rPr lang="nl-NL" spc="10" dirty="0"/>
              <a:t> = queue/topic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462159" y="2124459"/>
            <a:ext cx="8821420" cy="4010025"/>
          </a:xfrm>
          <a:custGeom>
            <a:avLst/>
            <a:gdLst/>
            <a:ahLst/>
            <a:cxnLst/>
            <a:rect l="l" t="t" r="r" b="b"/>
            <a:pathLst>
              <a:path w="8821420" h="4010025">
                <a:moveTo>
                  <a:pt x="0" y="4009643"/>
                </a:moveTo>
                <a:lnTo>
                  <a:pt x="8820911" y="4009643"/>
                </a:lnTo>
                <a:lnTo>
                  <a:pt x="8820911" y="0"/>
                </a:lnTo>
                <a:lnTo>
                  <a:pt x="0" y="0"/>
                </a:lnTo>
                <a:lnTo>
                  <a:pt x="0" y="4009643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5301" y="2117607"/>
            <a:ext cx="8834755" cy="4023360"/>
          </a:xfrm>
          <a:custGeom>
            <a:avLst/>
            <a:gdLst/>
            <a:ahLst/>
            <a:cxnLst/>
            <a:rect l="l" t="t" r="r" b="b"/>
            <a:pathLst>
              <a:path w="8834755" h="4023360">
                <a:moveTo>
                  <a:pt x="8834627" y="0"/>
                </a:moveTo>
                <a:lnTo>
                  <a:pt x="0" y="0"/>
                </a:lnTo>
                <a:lnTo>
                  <a:pt x="0" y="4023359"/>
                </a:lnTo>
                <a:lnTo>
                  <a:pt x="8834627" y="4023359"/>
                </a:lnTo>
                <a:lnTo>
                  <a:pt x="8834627" y="4016495"/>
                </a:lnTo>
                <a:lnTo>
                  <a:pt x="13715" y="4016495"/>
                </a:lnTo>
                <a:lnTo>
                  <a:pt x="6857" y="4009637"/>
                </a:lnTo>
                <a:lnTo>
                  <a:pt x="13715" y="40096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8834627" y="6857"/>
                </a:lnTo>
                <a:lnTo>
                  <a:pt x="8834627" y="0"/>
                </a:lnTo>
                <a:close/>
              </a:path>
              <a:path w="8834755" h="4023360">
                <a:moveTo>
                  <a:pt x="13715" y="4009637"/>
                </a:moveTo>
                <a:lnTo>
                  <a:pt x="6857" y="4009637"/>
                </a:lnTo>
                <a:lnTo>
                  <a:pt x="13715" y="4016495"/>
                </a:lnTo>
                <a:lnTo>
                  <a:pt x="13715" y="4009637"/>
                </a:lnTo>
                <a:close/>
              </a:path>
              <a:path w="8834755" h="4023360">
                <a:moveTo>
                  <a:pt x="8820908" y="4009637"/>
                </a:moveTo>
                <a:lnTo>
                  <a:pt x="13715" y="4009637"/>
                </a:lnTo>
                <a:lnTo>
                  <a:pt x="13715" y="4016495"/>
                </a:lnTo>
                <a:lnTo>
                  <a:pt x="8820908" y="4016495"/>
                </a:lnTo>
                <a:lnTo>
                  <a:pt x="8820908" y="400963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8820908" y="4016495"/>
                </a:lnTo>
                <a:lnTo>
                  <a:pt x="8827766" y="4009637"/>
                </a:lnTo>
                <a:lnTo>
                  <a:pt x="8834627" y="4009637"/>
                </a:lnTo>
                <a:lnTo>
                  <a:pt x="8834627" y="13715"/>
                </a:lnTo>
                <a:lnTo>
                  <a:pt x="8827766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4009637"/>
                </a:moveTo>
                <a:lnTo>
                  <a:pt x="8827766" y="4009637"/>
                </a:lnTo>
                <a:lnTo>
                  <a:pt x="8820908" y="4016495"/>
                </a:lnTo>
                <a:lnTo>
                  <a:pt x="8834627" y="4016495"/>
                </a:lnTo>
                <a:lnTo>
                  <a:pt x="8834627" y="4009637"/>
                </a:lnTo>
                <a:close/>
              </a:path>
              <a:path w="8834755" h="402336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8820908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6857"/>
                </a:moveTo>
                <a:lnTo>
                  <a:pt x="8820908" y="6857"/>
                </a:lnTo>
                <a:lnTo>
                  <a:pt x="8827766" y="13715"/>
                </a:lnTo>
                <a:lnTo>
                  <a:pt x="8834627" y="13715"/>
                </a:lnTo>
                <a:lnTo>
                  <a:pt x="88346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6846" y="2197437"/>
            <a:ext cx="50927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-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267" y="2471169"/>
            <a:ext cx="5668645" cy="3478529"/>
          </a:xfrm>
          <a:custGeom>
            <a:avLst/>
            <a:gdLst/>
            <a:ahLst/>
            <a:cxnLst/>
            <a:rect l="l" t="t" r="r" b="b"/>
            <a:pathLst>
              <a:path w="5668645" h="3478529">
                <a:moveTo>
                  <a:pt x="0" y="3478529"/>
                </a:moveTo>
                <a:lnTo>
                  <a:pt x="5668517" y="3478529"/>
                </a:lnTo>
                <a:lnTo>
                  <a:pt x="566851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409" y="2464317"/>
            <a:ext cx="5682615" cy="3492500"/>
          </a:xfrm>
          <a:custGeom>
            <a:avLst/>
            <a:gdLst/>
            <a:ahLst/>
            <a:cxnLst/>
            <a:rect l="l" t="t" r="r" b="b"/>
            <a:pathLst>
              <a:path w="5682615" h="3492500">
                <a:moveTo>
                  <a:pt x="5682233" y="0"/>
                </a:moveTo>
                <a:lnTo>
                  <a:pt x="0" y="0"/>
                </a:lnTo>
                <a:lnTo>
                  <a:pt x="0" y="3492245"/>
                </a:lnTo>
                <a:lnTo>
                  <a:pt x="5682233" y="3492245"/>
                </a:lnTo>
                <a:lnTo>
                  <a:pt x="568223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5682233" y="6857"/>
                </a:lnTo>
                <a:lnTo>
                  <a:pt x="5682233" y="0"/>
                </a:lnTo>
                <a:close/>
              </a:path>
              <a:path w="568261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5682615" h="3492500">
                <a:moveTo>
                  <a:pt x="5668514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5668514" y="3485381"/>
                </a:lnTo>
                <a:lnTo>
                  <a:pt x="5668514" y="3478523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5668514" y="3485381"/>
                </a:lnTo>
                <a:lnTo>
                  <a:pt x="5675372" y="3478523"/>
                </a:lnTo>
                <a:lnTo>
                  <a:pt x="5682233" y="3478523"/>
                </a:lnTo>
                <a:lnTo>
                  <a:pt x="5682233" y="13715"/>
                </a:lnTo>
                <a:lnTo>
                  <a:pt x="5675372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3478523"/>
                </a:moveTo>
                <a:lnTo>
                  <a:pt x="5675372" y="3478523"/>
                </a:lnTo>
                <a:lnTo>
                  <a:pt x="5668514" y="3485381"/>
                </a:lnTo>
                <a:lnTo>
                  <a:pt x="5682233" y="3485381"/>
                </a:lnTo>
                <a:lnTo>
                  <a:pt x="5682233" y="3478523"/>
                </a:lnTo>
                <a:close/>
              </a:path>
              <a:path w="568261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5668514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6857"/>
                </a:moveTo>
                <a:lnTo>
                  <a:pt x="5668514" y="6857"/>
                </a:lnTo>
                <a:lnTo>
                  <a:pt x="5675372" y="13715"/>
                </a:lnTo>
                <a:lnTo>
                  <a:pt x="5682233" y="13715"/>
                </a:lnTo>
                <a:lnTo>
                  <a:pt x="568223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756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1664" y="2471169"/>
            <a:ext cx="2232025" cy="3478529"/>
          </a:xfrm>
          <a:custGeom>
            <a:avLst/>
            <a:gdLst/>
            <a:ahLst/>
            <a:cxnLst/>
            <a:rect l="l" t="t" r="r" b="b"/>
            <a:pathLst>
              <a:path w="2232025" h="3478529">
                <a:moveTo>
                  <a:pt x="0" y="3478529"/>
                </a:moveTo>
                <a:lnTo>
                  <a:pt x="2231897" y="3478529"/>
                </a:lnTo>
                <a:lnTo>
                  <a:pt x="223189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4805" y="2464317"/>
            <a:ext cx="2245995" cy="3492500"/>
          </a:xfrm>
          <a:custGeom>
            <a:avLst/>
            <a:gdLst/>
            <a:ahLst/>
            <a:cxnLst/>
            <a:rect l="l" t="t" r="r" b="b"/>
            <a:pathLst>
              <a:path w="2245995" h="3492500">
                <a:moveTo>
                  <a:pt x="2245613" y="0"/>
                </a:moveTo>
                <a:lnTo>
                  <a:pt x="0" y="0"/>
                </a:lnTo>
                <a:lnTo>
                  <a:pt x="0" y="3492245"/>
                </a:lnTo>
                <a:lnTo>
                  <a:pt x="2245613" y="3492245"/>
                </a:lnTo>
                <a:lnTo>
                  <a:pt x="224561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45613" y="6857"/>
                </a:lnTo>
                <a:lnTo>
                  <a:pt x="2245613" y="0"/>
                </a:lnTo>
                <a:close/>
              </a:path>
              <a:path w="224599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2245995" h="3492500">
                <a:moveTo>
                  <a:pt x="2232659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2232659" y="3485381"/>
                </a:lnTo>
                <a:lnTo>
                  <a:pt x="2232659" y="3478523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2232659" y="3485381"/>
                </a:lnTo>
                <a:lnTo>
                  <a:pt x="2238755" y="3478523"/>
                </a:lnTo>
                <a:lnTo>
                  <a:pt x="2245613" y="3478523"/>
                </a:lnTo>
                <a:lnTo>
                  <a:pt x="2245613" y="13715"/>
                </a:lnTo>
                <a:lnTo>
                  <a:pt x="2238755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3478523"/>
                </a:moveTo>
                <a:lnTo>
                  <a:pt x="2238755" y="3478523"/>
                </a:lnTo>
                <a:lnTo>
                  <a:pt x="2232659" y="3485381"/>
                </a:lnTo>
                <a:lnTo>
                  <a:pt x="2245613" y="3485381"/>
                </a:lnTo>
                <a:lnTo>
                  <a:pt x="2245613" y="3478523"/>
                </a:lnTo>
                <a:close/>
              </a:path>
              <a:path w="224599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32659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6857"/>
                </a:moveTo>
                <a:lnTo>
                  <a:pt x="2232659" y="6857"/>
                </a:lnTo>
                <a:lnTo>
                  <a:pt x="2238755" y="13715"/>
                </a:lnTo>
                <a:lnTo>
                  <a:pt x="2245613" y="13715"/>
                </a:lnTo>
                <a:lnTo>
                  <a:pt x="224561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9611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7345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0486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4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4" y="2451347"/>
                </a:lnTo>
                <a:lnTo>
                  <a:pt x="2258564" y="2444489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2258564" y="2451347"/>
                </a:lnTo>
                <a:lnTo>
                  <a:pt x="2265422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2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2" y="2444489"/>
                </a:lnTo>
                <a:lnTo>
                  <a:pt x="2258564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4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4" y="6857"/>
                </a:lnTo>
                <a:lnTo>
                  <a:pt x="2265422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08239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2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0877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019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7" y="2451347"/>
                </a:lnTo>
                <a:lnTo>
                  <a:pt x="2258567" y="2444489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2258567" y="2451347"/>
                </a:lnTo>
                <a:lnTo>
                  <a:pt x="2265425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5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5" y="2444489"/>
                </a:lnTo>
                <a:lnTo>
                  <a:pt x="2258567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7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7" y="6857"/>
                </a:lnTo>
                <a:lnTo>
                  <a:pt x="2265425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91777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3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9397" y="3287271"/>
            <a:ext cx="1873885" cy="2444750"/>
          </a:xfrm>
          <a:custGeom>
            <a:avLst/>
            <a:gdLst/>
            <a:ahLst/>
            <a:cxnLst/>
            <a:rect l="l" t="t" r="r" b="b"/>
            <a:pathLst>
              <a:path w="1873884" h="2444750">
                <a:moveTo>
                  <a:pt x="0" y="2444495"/>
                </a:moveTo>
                <a:lnTo>
                  <a:pt x="1873757" y="2444495"/>
                </a:lnTo>
                <a:lnTo>
                  <a:pt x="187375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2540" y="3280419"/>
            <a:ext cx="1887855" cy="2458720"/>
          </a:xfrm>
          <a:custGeom>
            <a:avLst/>
            <a:gdLst/>
            <a:ahLst/>
            <a:cxnLst/>
            <a:rect l="l" t="t" r="r" b="b"/>
            <a:pathLst>
              <a:path w="1887854" h="2458720">
                <a:moveTo>
                  <a:pt x="1887473" y="0"/>
                </a:moveTo>
                <a:lnTo>
                  <a:pt x="0" y="0"/>
                </a:lnTo>
                <a:lnTo>
                  <a:pt x="0" y="2458211"/>
                </a:lnTo>
                <a:lnTo>
                  <a:pt x="1887473" y="2458211"/>
                </a:lnTo>
                <a:lnTo>
                  <a:pt x="188747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887473" y="6857"/>
                </a:lnTo>
                <a:lnTo>
                  <a:pt x="1887473" y="0"/>
                </a:lnTo>
                <a:close/>
              </a:path>
              <a:path w="1887854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1887854" h="2458720">
                <a:moveTo>
                  <a:pt x="187375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1873757" y="2451347"/>
                </a:lnTo>
                <a:lnTo>
                  <a:pt x="1873757" y="2444489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873757" y="2451347"/>
                </a:lnTo>
                <a:lnTo>
                  <a:pt x="1880615" y="2444489"/>
                </a:lnTo>
                <a:lnTo>
                  <a:pt x="1887473" y="2444489"/>
                </a:lnTo>
                <a:lnTo>
                  <a:pt x="1887473" y="13715"/>
                </a:lnTo>
                <a:lnTo>
                  <a:pt x="1880615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2444489"/>
                </a:moveTo>
                <a:lnTo>
                  <a:pt x="1880615" y="2444489"/>
                </a:lnTo>
                <a:lnTo>
                  <a:pt x="1873757" y="2451347"/>
                </a:lnTo>
                <a:lnTo>
                  <a:pt x="1887473" y="2451347"/>
                </a:lnTo>
                <a:lnTo>
                  <a:pt x="1887473" y="2444489"/>
                </a:lnTo>
                <a:close/>
              </a:path>
              <a:path w="1887854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873757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6857"/>
                </a:moveTo>
                <a:lnTo>
                  <a:pt x="1873757" y="6857"/>
                </a:lnTo>
                <a:lnTo>
                  <a:pt x="1880615" y="13715"/>
                </a:lnTo>
                <a:lnTo>
                  <a:pt x="1887473" y="13715"/>
                </a:lnTo>
                <a:lnTo>
                  <a:pt x="188747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97514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5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3644" y="5017011"/>
            <a:ext cx="641350" cy="566420"/>
          </a:xfrm>
          <a:custGeom>
            <a:avLst/>
            <a:gdLst/>
            <a:ahLst/>
            <a:cxnLst/>
            <a:rect l="l" t="t" r="r" b="b"/>
            <a:pathLst>
              <a:path w="641350" h="566420">
                <a:moveTo>
                  <a:pt x="0" y="566165"/>
                </a:moveTo>
                <a:lnTo>
                  <a:pt x="640841" y="566165"/>
                </a:lnTo>
                <a:lnTo>
                  <a:pt x="640841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6786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19159" y="5149265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28771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35630" y="5017011"/>
            <a:ext cx="641350" cy="566420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0018" y="5011677"/>
            <a:ext cx="640080" cy="566420"/>
          </a:xfrm>
          <a:custGeom>
            <a:avLst/>
            <a:gdLst/>
            <a:ahLst/>
            <a:cxnLst/>
            <a:rect l="l" t="t" r="r" b="b"/>
            <a:pathLst>
              <a:path w="640079" h="566420">
                <a:moveTo>
                  <a:pt x="0" y="566165"/>
                </a:moveTo>
                <a:lnTo>
                  <a:pt x="640079" y="566165"/>
                </a:lnTo>
                <a:lnTo>
                  <a:pt x="640079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3159" y="5004819"/>
            <a:ext cx="654050" cy="580390"/>
          </a:xfrm>
          <a:custGeom>
            <a:avLst/>
            <a:gdLst/>
            <a:ahLst/>
            <a:cxnLst/>
            <a:rect l="l" t="t" r="r" b="b"/>
            <a:pathLst>
              <a:path w="654050" h="580389">
                <a:moveTo>
                  <a:pt x="653795" y="0"/>
                </a:moveTo>
                <a:lnTo>
                  <a:pt x="0" y="0"/>
                </a:lnTo>
                <a:lnTo>
                  <a:pt x="0" y="579881"/>
                </a:lnTo>
                <a:lnTo>
                  <a:pt x="653795" y="579881"/>
                </a:lnTo>
                <a:lnTo>
                  <a:pt x="653795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3795" y="6857"/>
                </a:lnTo>
                <a:lnTo>
                  <a:pt x="653795" y="0"/>
                </a:lnTo>
                <a:close/>
              </a:path>
              <a:path w="654050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050" h="580389">
                <a:moveTo>
                  <a:pt x="640079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079" y="573023"/>
                </a:lnTo>
                <a:lnTo>
                  <a:pt x="640079" y="566165"/>
                </a:lnTo>
                <a:close/>
              </a:path>
              <a:path w="654050" h="580389">
                <a:moveTo>
                  <a:pt x="640079" y="6857"/>
                </a:moveTo>
                <a:lnTo>
                  <a:pt x="640079" y="573023"/>
                </a:lnTo>
                <a:lnTo>
                  <a:pt x="646937" y="566165"/>
                </a:lnTo>
                <a:lnTo>
                  <a:pt x="653795" y="566165"/>
                </a:lnTo>
                <a:lnTo>
                  <a:pt x="653795" y="13715"/>
                </a:lnTo>
                <a:lnTo>
                  <a:pt x="646937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566165"/>
                </a:moveTo>
                <a:lnTo>
                  <a:pt x="646937" y="566165"/>
                </a:lnTo>
                <a:lnTo>
                  <a:pt x="640079" y="573023"/>
                </a:lnTo>
                <a:lnTo>
                  <a:pt x="653795" y="573023"/>
                </a:lnTo>
                <a:lnTo>
                  <a:pt x="653795" y="566165"/>
                </a:lnTo>
                <a:close/>
              </a:path>
              <a:path w="654050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050" h="580389">
                <a:moveTo>
                  <a:pt x="640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079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6857"/>
                </a:moveTo>
                <a:lnTo>
                  <a:pt x="640079" y="6857"/>
                </a:lnTo>
                <a:lnTo>
                  <a:pt x="646937" y="13715"/>
                </a:lnTo>
                <a:lnTo>
                  <a:pt x="653795" y="13715"/>
                </a:lnTo>
                <a:lnTo>
                  <a:pt x="653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25533" y="5143931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36469" y="832875"/>
            <a:ext cx="2032000" cy="2045970"/>
          </a:xfrm>
          <a:custGeom>
            <a:avLst/>
            <a:gdLst/>
            <a:ahLst/>
            <a:cxnLst/>
            <a:rect l="l" t="t" r="r" b="b"/>
            <a:pathLst>
              <a:path w="2032000" h="2045970">
                <a:moveTo>
                  <a:pt x="970576" y="1480565"/>
                </a:moveTo>
                <a:lnTo>
                  <a:pt x="725423" y="1480565"/>
                </a:lnTo>
                <a:lnTo>
                  <a:pt x="797813" y="2045969"/>
                </a:lnTo>
                <a:lnTo>
                  <a:pt x="970576" y="1480565"/>
                </a:lnTo>
                <a:close/>
              </a:path>
              <a:path w="2032000" h="2045970">
                <a:moveTo>
                  <a:pt x="1311649" y="1415033"/>
                </a:moveTo>
                <a:lnTo>
                  <a:pt x="990599" y="1415033"/>
                </a:lnTo>
                <a:lnTo>
                  <a:pt x="1245869" y="1869947"/>
                </a:lnTo>
                <a:lnTo>
                  <a:pt x="1311649" y="1415033"/>
                </a:lnTo>
                <a:close/>
              </a:path>
              <a:path w="2032000" h="2045970">
                <a:moveTo>
                  <a:pt x="1619417" y="1369313"/>
                </a:moveTo>
                <a:lnTo>
                  <a:pt x="1318259" y="1369313"/>
                </a:lnTo>
                <a:lnTo>
                  <a:pt x="1706117" y="1714499"/>
                </a:lnTo>
                <a:lnTo>
                  <a:pt x="1619417" y="1369313"/>
                </a:lnTo>
                <a:close/>
              </a:path>
              <a:path w="2032000" h="2045970">
                <a:moveTo>
                  <a:pt x="1607168" y="1320545"/>
                </a:moveTo>
                <a:lnTo>
                  <a:pt x="532637" y="1320545"/>
                </a:lnTo>
                <a:lnTo>
                  <a:pt x="448055" y="1668779"/>
                </a:lnTo>
                <a:lnTo>
                  <a:pt x="725423" y="1480565"/>
                </a:lnTo>
                <a:lnTo>
                  <a:pt x="970576" y="1480565"/>
                </a:lnTo>
                <a:lnTo>
                  <a:pt x="990599" y="1415033"/>
                </a:lnTo>
                <a:lnTo>
                  <a:pt x="1311649" y="1415033"/>
                </a:lnTo>
                <a:lnTo>
                  <a:pt x="1318259" y="1369313"/>
                </a:lnTo>
                <a:lnTo>
                  <a:pt x="1619417" y="1369313"/>
                </a:lnTo>
                <a:lnTo>
                  <a:pt x="1607168" y="1320545"/>
                </a:lnTo>
                <a:close/>
              </a:path>
              <a:path w="2032000" h="2045970">
                <a:moveTo>
                  <a:pt x="35051" y="217931"/>
                </a:moveTo>
                <a:lnTo>
                  <a:pt x="435101" y="721613"/>
                </a:lnTo>
                <a:lnTo>
                  <a:pt x="0" y="816101"/>
                </a:lnTo>
                <a:lnTo>
                  <a:pt x="349757" y="1115567"/>
                </a:lnTo>
                <a:lnTo>
                  <a:pt x="12953" y="1381505"/>
                </a:lnTo>
                <a:lnTo>
                  <a:pt x="532637" y="1320545"/>
                </a:lnTo>
                <a:lnTo>
                  <a:pt x="1607168" y="1320545"/>
                </a:lnTo>
                <a:lnTo>
                  <a:pt x="1583435" y="1226057"/>
                </a:lnTo>
                <a:lnTo>
                  <a:pt x="1985338" y="1226057"/>
                </a:lnTo>
                <a:lnTo>
                  <a:pt x="1655825" y="992123"/>
                </a:lnTo>
                <a:lnTo>
                  <a:pt x="1984247" y="771143"/>
                </a:lnTo>
                <a:lnTo>
                  <a:pt x="1570481" y="693419"/>
                </a:lnTo>
                <a:lnTo>
                  <a:pt x="1625423" y="598931"/>
                </a:lnTo>
                <a:lnTo>
                  <a:pt x="687323" y="598931"/>
                </a:lnTo>
                <a:lnTo>
                  <a:pt x="35051" y="217931"/>
                </a:lnTo>
                <a:close/>
              </a:path>
              <a:path w="2032000" h="2045970">
                <a:moveTo>
                  <a:pt x="1985338" y="1226057"/>
                </a:moveTo>
                <a:lnTo>
                  <a:pt x="1583435" y="1226057"/>
                </a:lnTo>
                <a:lnTo>
                  <a:pt x="2031491" y="1258823"/>
                </a:lnTo>
                <a:lnTo>
                  <a:pt x="1985338" y="1226057"/>
                </a:lnTo>
                <a:close/>
              </a:path>
              <a:path w="2032000" h="2045970">
                <a:moveTo>
                  <a:pt x="785621" y="217931"/>
                </a:moveTo>
                <a:lnTo>
                  <a:pt x="687323" y="598931"/>
                </a:lnTo>
                <a:lnTo>
                  <a:pt x="1625423" y="598931"/>
                </a:lnTo>
                <a:lnTo>
                  <a:pt x="1654222" y="549401"/>
                </a:lnTo>
                <a:lnTo>
                  <a:pt x="1015745" y="549401"/>
                </a:lnTo>
                <a:lnTo>
                  <a:pt x="785621" y="217931"/>
                </a:lnTo>
                <a:close/>
              </a:path>
              <a:path w="2032000" h="2045970">
                <a:moveTo>
                  <a:pt x="1365503" y="0"/>
                </a:moveTo>
                <a:lnTo>
                  <a:pt x="1015745" y="549401"/>
                </a:lnTo>
                <a:lnTo>
                  <a:pt x="1654222" y="549401"/>
                </a:lnTo>
                <a:lnTo>
                  <a:pt x="1680364" y="504443"/>
                </a:lnTo>
                <a:lnTo>
                  <a:pt x="1331213" y="504443"/>
                </a:lnTo>
                <a:lnTo>
                  <a:pt x="1365503" y="0"/>
                </a:lnTo>
                <a:close/>
              </a:path>
              <a:path w="2032000" h="2045970">
                <a:moveTo>
                  <a:pt x="1728215" y="422147"/>
                </a:moveTo>
                <a:lnTo>
                  <a:pt x="1331213" y="504443"/>
                </a:lnTo>
                <a:lnTo>
                  <a:pt x="1680364" y="504443"/>
                </a:lnTo>
                <a:lnTo>
                  <a:pt x="1728215" y="42214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1230" y="806967"/>
            <a:ext cx="2070735" cy="2105025"/>
          </a:xfrm>
          <a:custGeom>
            <a:avLst/>
            <a:gdLst/>
            <a:ahLst/>
            <a:cxnLst/>
            <a:rect l="l" t="t" r="r" b="b"/>
            <a:pathLst>
              <a:path w="2070734" h="2105025">
                <a:moveTo>
                  <a:pt x="747657" y="1507235"/>
                </a:moveTo>
                <a:lnTo>
                  <a:pt x="733805" y="1507235"/>
                </a:lnTo>
                <a:lnTo>
                  <a:pt x="744473" y="1511807"/>
                </a:lnTo>
                <a:lnTo>
                  <a:pt x="735193" y="1518115"/>
                </a:lnTo>
                <a:lnTo>
                  <a:pt x="810005" y="2104643"/>
                </a:lnTo>
                <a:lnTo>
                  <a:pt x="820230" y="2071115"/>
                </a:lnTo>
                <a:lnTo>
                  <a:pt x="819911" y="2071115"/>
                </a:lnTo>
                <a:lnTo>
                  <a:pt x="806195" y="2070353"/>
                </a:lnTo>
                <a:lnTo>
                  <a:pt x="815786" y="2038917"/>
                </a:lnTo>
                <a:lnTo>
                  <a:pt x="747657" y="1507235"/>
                </a:lnTo>
                <a:close/>
              </a:path>
              <a:path w="2070734" h="2105025">
                <a:moveTo>
                  <a:pt x="815786" y="2038917"/>
                </a:moveTo>
                <a:lnTo>
                  <a:pt x="806195" y="2070353"/>
                </a:lnTo>
                <a:lnTo>
                  <a:pt x="819911" y="2071115"/>
                </a:lnTo>
                <a:lnTo>
                  <a:pt x="815786" y="2038917"/>
                </a:lnTo>
                <a:close/>
              </a:path>
              <a:path w="2070734" h="2105025">
                <a:moveTo>
                  <a:pt x="1003553" y="1423415"/>
                </a:moveTo>
                <a:lnTo>
                  <a:pt x="815786" y="2038917"/>
                </a:lnTo>
                <a:lnTo>
                  <a:pt x="819911" y="2071115"/>
                </a:lnTo>
                <a:lnTo>
                  <a:pt x="820230" y="2071115"/>
                </a:lnTo>
                <a:lnTo>
                  <a:pt x="1007342" y="1457528"/>
                </a:lnTo>
                <a:lnTo>
                  <a:pt x="999743" y="1443989"/>
                </a:lnTo>
                <a:lnTo>
                  <a:pt x="1011935" y="1442465"/>
                </a:lnTo>
                <a:lnTo>
                  <a:pt x="1014271" y="1442465"/>
                </a:lnTo>
                <a:lnTo>
                  <a:pt x="1003553" y="1423415"/>
                </a:lnTo>
                <a:close/>
              </a:path>
              <a:path w="2070734" h="2105025">
                <a:moveTo>
                  <a:pt x="1014271" y="1442465"/>
                </a:moveTo>
                <a:lnTo>
                  <a:pt x="1011935" y="1442465"/>
                </a:lnTo>
                <a:lnTo>
                  <a:pt x="1007342" y="1457528"/>
                </a:lnTo>
                <a:lnTo>
                  <a:pt x="1264919" y="1916429"/>
                </a:lnTo>
                <a:lnTo>
                  <a:pt x="1268127" y="1894331"/>
                </a:lnTo>
                <a:lnTo>
                  <a:pt x="1254251" y="1894331"/>
                </a:lnTo>
                <a:lnTo>
                  <a:pt x="1257183" y="1874231"/>
                </a:lnTo>
                <a:lnTo>
                  <a:pt x="1014271" y="1442465"/>
                </a:lnTo>
                <a:close/>
              </a:path>
              <a:path w="2070734" h="2105025">
                <a:moveTo>
                  <a:pt x="1257183" y="1874231"/>
                </a:moveTo>
                <a:lnTo>
                  <a:pt x="1254251" y="1894331"/>
                </a:lnTo>
                <a:lnTo>
                  <a:pt x="1267205" y="1892045"/>
                </a:lnTo>
                <a:lnTo>
                  <a:pt x="1257183" y="1874231"/>
                </a:lnTo>
                <a:close/>
              </a:path>
              <a:path w="2070734" h="2105025">
                <a:moveTo>
                  <a:pt x="1328927" y="1382267"/>
                </a:moveTo>
                <a:lnTo>
                  <a:pt x="1257183" y="1874231"/>
                </a:lnTo>
                <a:lnTo>
                  <a:pt x="1267205" y="1892045"/>
                </a:lnTo>
                <a:lnTo>
                  <a:pt x="1254251" y="1894331"/>
                </a:lnTo>
                <a:lnTo>
                  <a:pt x="1268127" y="1894331"/>
                </a:lnTo>
                <a:lnTo>
                  <a:pt x="1338561" y="1409119"/>
                </a:lnTo>
                <a:lnTo>
                  <a:pt x="1328927" y="1400555"/>
                </a:lnTo>
                <a:lnTo>
                  <a:pt x="1340357" y="1396745"/>
                </a:lnTo>
                <a:lnTo>
                  <a:pt x="1345219" y="1396745"/>
                </a:lnTo>
                <a:lnTo>
                  <a:pt x="1328927" y="1382267"/>
                </a:lnTo>
                <a:close/>
              </a:path>
              <a:path w="2070734" h="2105025">
                <a:moveTo>
                  <a:pt x="1345219" y="1396745"/>
                </a:moveTo>
                <a:lnTo>
                  <a:pt x="1340357" y="1396745"/>
                </a:lnTo>
                <a:lnTo>
                  <a:pt x="1338561" y="1409119"/>
                </a:lnTo>
                <a:lnTo>
                  <a:pt x="1733549" y="1760219"/>
                </a:lnTo>
                <a:lnTo>
                  <a:pt x="1728957" y="1741931"/>
                </a:lnTo>
                <a:lnTo>
                  <a:pt x="1715261" y="1741931"/>
                </a:lnTo>
                <a:lnTo>
                  <a:pt x="1709938" y="1720862"/>
                </a:lnTo>
                <a:lnTo>
                  <a:pt x="1345219" y="1396745"/>
                </a:lnTo>
                <a:close/>
              </a:path>
              <a:path w="2070734" h="2105025">
                <a:moveTo>
                  <a:pt x="1709938" y="1720862"/>
                </a:moveTo>
                <a:lnTo>
                  <a:pt x="1715261" y="1741931"/>
                </a:lnTo>
                <a:lnTo>
                  <a:pt x="1725929" y="1735073"/>
                </a:lnTo>
                <a:lnTo>
                  <a:pt x="1709938" y="1720862"/>
                </a:lnTo>
                <a:close/>
              </a:path>
              <a:path w="2070734" h="2105025">
                <a:moveTo>
                  <a:pt x="1589531" y="1244345"/>
                </a:moveTo>
                <a:lnTo>
                  <a:pt x="1709938" y="1720862"/>
                </a:lnTo>
                <a:lnTo>
                  <a:pt x="1725929" y="1735073"/>
                </a:lnTo>
                <a:lnTo>
                  <a:pt x="1715261" y="1741931"/>
                </a:lnTo>
                <a:lnTo>
                  <a:pt x="1728957" y="1741931"/>
                </a:lnTo>
                <a:lnTo>
                  <a:pt x="1607823" y="1259559"/>
                </a:lnTo>
                <a:lnTo>
                  <a:pt x="1597913" y="1258823"/>
                </a:lnTo>
                <a:lnTo>
                  <a:pt x="1605533" y="1250441"/>
                </a:lnTo>
                <a:lnTo>
                  <a:pt x="1672659" y="1250441"/>
                </a:lnTo>
                <a:lnTo>
                  <a:pt x="1589531" y="1244345"/>
                </a:lnTo>
                <a:close/>
              </a:path>
              <a:path w="2070734" h="2105025">
                <a:moveTo>
                  <a:pt x="555343" y="1344929"/>
                </a:moveTo>
                <a:lnTo>
                  <a:pt x="541781" y="1344929"/>
                </a:lnTo>
                <a:lnTo>
                  <a:pt x="548639" y="1353311"/>
                </a:lnTo>
                <a:lnTo>
                  <a:pt x="539455" y="1354392"/>
                </a:lnTo>
                <a:lnTo>
                  <a:pt x="451865" y="1710689"/>
                </a:lnTo>
                <a:lnTo>
                  <a:pt x="473166" y="1696211"/>
                </a:lnTo>
                <a:lnTo>
                  <a:pt x="469391" y="1696211"/>
                </a:lnTo>
                <a:lnTo>
                  <a:pt x="459485" y="1689353"/>
                </a:lnTo>
                <a:lnTo>
                  <a:pt x="473385" y="1679890"/>
                </a:lnTo>
                <a:lnTo>
                  <a:pt x="555343" y="1344929"/>
                </a:lnTo>
                <a:close/>
              </a:path>
              <a:path w="2070734" h="2105025">
                <a:moveTo>
                  <a:pt x="473385" y="1679890"/>
                </a:moveTo>
                <a:lnTo>
                  <a:pt x="459485" y="1689353"/>
                </a:lnTo>
                <a:lnTo>
                  <a:pt x="469391" y="1696211"/>
                </a:lnTo>
                <a:lnTo>
                  <a:pt x="473385" y="1679890"/>
                </a:lnTo>
                <a:close/>
              </a:path>
              <a:path w="2070734" h="2105025">
                <a:moveTo>
                  <a:pt x="745997" y="1494281"/>
                </a:moveTo>
                <a:lnTo>
                  <a:pt x="473385" y="1679890"/>
                </a:lnTo>
                <a:lnTo>
                  <a:pt x="469391" y="1696211"/>
                </a:lnTo>
                <a:lnTo>
                  <a:pt x="473166" y="1696211"/>
                </a:lnTo>
                <a:lnTo>
                  <a:pt x="735193" y="1518115"/>
                </a:lnTo>
                <a:lnTo>
                  <a:pt x="733805" y="1507235"/>
                </a:lnTo>
                <a:lnTo>
                  <a:pt x="747657" y="1507235"/>
                </a:lnTo>
                <a:lnTo>
                  <a:pt x="745997" y="1494281"/>
                </a:lnTo>
                <a:close/>
              </a:path>
              <a:path w="2070734" h="2105025">
                <a:moveTo>
                  <a:pt x="733805" y="1507235"/>
                </a:moveTo>
                <a:lnTo>
                  <a:pt x="735193" y="1518115"/>
                </a:lnTo>
                <a:lnTo>
                  <a:pt x="744473" y="1511807"/>
                </a:lnTo>
                <a:lnTo>
                  <a:pt x="733805" y="1507235"/>
                </a:lnTo>
                <a:close/>
              </a:path>
              <a:path w="2070734" h="2105025">
                <a:moveTo>
                  <a:pt x="1011935" y="1442465"/>
                </a:moveTo>
                <a:lnTo>
                  <a:pt x="999743" y="1443989"/>
                </a:lnTo>
                <a:lnTo>
                  <a:pt x="1007342" y="1457528"/>
                </a:lnTo>
                <a:lnTo>
                  <a:pt x="1011935" y="1442465"/>
                </a:lnTo>
                <a:close/>
              </a:path>
              <a:path w="2070734" h="2105025">
                <a:moveTo>
                  <a:pt x="354304" y="1141568"/>
                </a:moveTo>
                <a:lnTo>
                  <a:pt x="4571" y="1417319"/>
                </a:lnTo>
                <a:lnTo>
                  <a:pt x="36956" y="1413509"/>
                </a:lnTo>
                <a:lnTo>
                  <a:pt x="32003" y="1413509"/>
                </a:lnTo>
                <a:lnTo>
                  <a:pt x="26669" y="1401317"/>
                </a:lnTo>
                <a:lnTo>
                  <a:pt x="51084" y="1398406"/>
                </a:lnTo>
                <a:lnTo>
                  <a:pt x="368927" y="1146809"/>
                </a:lnTo>
                <a:lnTo>
                  <a:pt x="360425" y="1146809"/>
                </a:lnTo>
                <a:lnTo>
                  <a:pt x="354304" y="1141568"/>
                </a:lnTo>
                <a:close/>
              </a:path>
              <a:path w="2070734" h="2105025">
                <a:moveTo>
                  <a:pt x="51084" y="1398406"/>
                </a:moveTo>
                <a:lnTo>
                  <a:pt x="26669" y="1401317"/>
                </a:lnTo>
                <a:lnTo>
                  <a:pt x="32003" y="1413509"/>
                </a:lnTo>
                <a:lnTo>
                  <a:pt x="51084" y="1398406"/>
                </a:lnTo>
                <a:close/>
              </a:path>
              <a:path w="2070734" h="2105025">
                <a:moveTo>
                  <a:pt x="557021" y="1338071"/>
                </a:moveTo>
                <a:lnTo>
                  <a:pt x="51084" y="1398406"/>
                </a:lnTo>
                <a:lnTo>
                  <a:pt x="32003" y="1413509"/>
                </a:lnTo>
                <a:lnTo>
                  <a:pt x="36956" y="1413509"/>
                </a:lnTo>
                <a:lnTo>
                  <a:pt x="539455" y="1354392"/>
                </a:lnTo>
                <a:lnTo>
                  <a:pt x="541781" y="1344929"/>
                </a:lnTo>
                <a:lnTo>
                  <a:pt x="555343" y="1344929"/>
                </a:lnTo>
                <a:lnTo>
                  <a:pt x="557021" y="1338071"/>
                </a:lnTo>
                <a:close/>
              </a:path>
              <a:path w="2070734" h="2105025">
                <a:moveTo>
                  <a:pt x="1340357" y="1396745"/>
                </a:moveTo>
                <a:lnTo>
                  <a:pt x="1328927" y="1400555"/>
                </a:lnTo>
                <a:lnTo>
                  <a:pt x="1338561" y="1409119"/>
                </a:lnTo>
                <a:lnTo>
                  <a:pt x="1340357" y="1396745"/>
                </a:lnTo>
                <a:close/>
              </a:path>
              <a:path w="2070734" h="2105025">
                <a:moveTo>
                  <a:pt x="541781" y="1344929"/>
                </a:moveTo>
                <a:lnTo>
                  <a:pt x="539455" y="1354392"/>
                </a:lnTo>
                <a:lnTo>
                  <a:pt x="548639" y="1353311"/>
                </a:lnTo>
                <a:lnTo>
                  <a:pt x="541781" y="1344929"/>
                </a:lnTo>
                <a:close/>
              </a:path>
              <a:path w="2070734" h="2105025">
                <a:moveTo>
                  <a:pt x="1672659" y="1250441"/>
                </a:moveTo>
                <a:lnTo>
                  <a:pt x="1605533" y="1250441"/>
                </a:lnTo>
                <a:lnTo>
                  <a:pt x="1607823" y="1259559"/>
                </a:lnTo>
                <a:lnTo>
                  <a:pt x="2070353" y="1293875"/>
                </a:lnTo>
                <a:lnTo>
                  <a:pt x="2066066" y="1290827"/>
                </a:lnTo>
                <a:lnTo>
                  <a:pt x="2042921" y="1290827"/>
                </a:lnTo>
                <a:lnTo>
                  <a:pt x="2022146" y="1276071"/>
                </a:lnTo>
                <a:lnTo>
                  <a:pt x="1672659" y="1250441"/>
                </a:lnTo>
                <a:close/>
              </a:path>
              <a:path w="2070734" h="2105025">
                <a:moveTo>
                  <a:pt x="2022146" y="1276071"/>
                </a:moveTo>
                <a:lnTo>
                  <a:pt x="2042921" y="1290827"/>
                </a:lnTo>
                <a:lnTo>
                  <a:pt x="2046731" y="1277873"/>
                </a:lnTo>
                <a:lnTo>
                  <a:pt x="2022146" y="1276071"/>
                </a:lnTo>
                <a:close/>
              </a:path>
              <a:path w="2070734" h="2105025">
                <a:moveTo>
                  <a:pt x="1981175" y="800733"/>
                </a:moveTo>
                <a:lnTo>
                  <a:pt x="1658873" y="1018031"/>
                </a:lnTo>
                <a:lnTo>
                  <a:pt x="2022146" y="1276071"/>
                </a:lnTo>
                <a:lnTo>
                  <a:pt x="2046731" y="1277873"/>
                </a:lnTo>
                <a:lnTo>
                  <a:pt x="2042921" y="1290827"/>
                </a:lnTo>
                <a:lnTo>
                  <a:pt x="2066066" y="1290827"/>
                </a:lnTo>
                <a:lnTo>
                  <a:pt x="1690952" y="1024127"/>
                </a:lnTo>
                <a:lnTo>
                  <a:pt x="1674875" y="1024127"/>
                </a:lnTo>
                <a:lnTo>
                  <a:pt x="1674875" y="1012697"/>
                </a:lnTo>
                <a:lnTo>
                  <a:pt x="1691813" y="1012697"/>
                </a:lnTo>
                <a:lnTo>
                  <a:pt x="2001205" y="803909"/>
                </a:lnTo>
                <a:lnTo>
                  <a:pt x="1997963" y="803909"/>
                </a:lnTo>
                <a:lnTo>
                  <a:pt x="1981175" y="800733"/>
                </a:lnTo>
                <a:close/>
              </a:path>
              <a:path w="2070734" h="2105025">
                <a:moveTo>
                  <a:pt x="1605533" y="1250441"/>
                </a:moveTo>
                <a:lnTo>
                  <a:pt x="1597913" y="1258823"/>
                </a:lnTo>
                <a:lnTo>
                  <a:pt x="1607823" y="1259559"/>
                </a:lnTo>
                <a:lnTo>
                  <a:pt x="1605533" y="1250441"/>
                </a:lnTo>
                <a:close/>
              </a:path>
              <a:path w="2070734" h="2105025">
                <a:moveTo>
                  <a:pt x="361187" y="1136141"/>
                </a:moveTo>
                <a:lnTo>
                  <a:pt x="354304" y="1141568"/>
                </a:lnTo>
                <a:lnTo>
                  <a:pt x="360425" y="1146809"/>
                </a:lnTo>
                <a:lnTo>
                  <a:pt x="361187" y="1136141"/>
                </a:lnTo>
                <a:close/>
              </a:path>
              <a:path w="2070734" h="2105025">
                <a:moveTo>
                  <a:pt x="369438" y="1136141"/>
                </a:moveTo>
                <a:lnTo>
                  <a:pt x="361187" y="1136141"/>
                </a:lnTo>
                <a:lnTo>
                  <a:pt x="360425" y="1146809"/>
                </a:lnTo>
                <a:lnTo>
                  <a:pt x="368927" y="1146809"/>
                </a:lnTo>
                <a:lnTo>
                  <a:pt x="375665" y="1141475"/>
                </a:lnTo>
                <a:lnTo>
                  <a:pt x="369438" y="1136141"/>
                </a:lnTo>
                <a:close/>
              </a:path>
              <a:path w="2070734" h="2105025">
                <a:moveTo>
                  <a:pt x="437828" y="743052"/>
                </a:moveTo>
                <a:lnTo>
                  <a:pt x="0" y="838199"/>
                </a:lnTo>
                <a:lnTo>
                  <a:pt x="354304" y="1141568"/>
                </a:lnTo>
                <a:lnTo>
                  <a:pt x="361187" y="1136141"/>
                </a:lnTo>
                <a:lnTo>
                  <a:pt x="369438" y="1136141"/>
                </a:lnTo>
                <a:lnTo>
                  <a:pt x="34046" y="848867"/>
                </a:lnTo>
                <a:lnTo>
                  <a:pt x="16763" y="848867"/>
                </a:lnTo>
                <a:lnTo>
                  <a:pt x="19811" y="836675"/>
                </a:lnTo>
                <a:lnTo>
                  <a:pt x="72923" y="836675"/>
                </a:lnTo>
                <a:lnTo>
                  <a:pt x="462533" y="752093"/>
                </a:lnTo>
                <a:lnTo>
                  <a:pt x="445007" y="752093"/>
                </a:lnTo>
                <a:lnTo>
                  <a:pt x="437828" y="743052"/>
                </a:lnTo>
                <a:close/>
              </a:path>
              <a:path w="2070734" h="2105025">
                <a:moveTo>
                  <a:pt x="1674875" y="1012697"/>
                </a:moveTo>
                <a:lnTo>
                  <a:pt x="1674875" y="1024127"/>
                </a:lnTo>
                <a:lnTo>
                  <a:pt x="1683123" y="1018562"/>
                </a:lnTo>
                <a:lnTo>
                  <a:pt x="1674875" y="1012697"/>
                </a:lnTo>
                <a:close/>
              </a:path>
              <a:path w="2070734" h="2105025">
                <a:moveTo>
                  <a:pt x="1683123" y="1018562"/>
                </a:moveTo>
                <a:lnTo>
                  <a:pt x="1674875" y="1024127"/>
                </a:lnTo>
                <a:lnTo>
                  <a:pt x="1690952" y="1024127"/>
                </a:lnTo>
                <a:lnTo>
                  <a:pt x="1683123" y="1018562"/>
                </a:lnTo>
                <a:close/>
              </a:path>
              <a:path w="2070734" h="2105025">
                <a:moveTo>
                  <a:pt x="1691813" y="1012697"/>
                </a:moveTo>
                <a:lnTo>
                  <a:pt x="1674875" y="1012697"/>
                </a:lnTo>
                <a:lnTo>
                  <a:pt x="1683123" y="1018562"/>
                </a:lnTo>
                <a:lnTo>
                  <a:pt x="1691813" y="1012697"/>
                </a:lnTo>
                <a:close/>
              </a:path>
              <a:path w="2070734" h="2105025">
                <a:moveTo>
                  <a:pt x="19811" y="836675"/>
                </a:moveTo>
                <a:lnTo>
                  <a:pt x="16763" y="848867"/>
                </a:lnTo>
                <a:lnTo>
                  <a:pt x="30551" y="845874"/>
                </a:lnTo>
                <a:lnTo>
                  <a:pt x="19811" y="836675"/>
                </a:lnTo>
                <a:close/>
              </a:path>
              <a:path w="2070734" h="2105025">
                <a:moveTo>
                  <a:pt x="30551" y="845874"/>
                </a:moveTo>
                <a:lnTo>
                  <a:pt x="16763" y="848867"/>
                </a:lnTo>
                <a:lnTo>
                  <a:pt x="34046" y="848867"/>
                </a:lnTo>
                <a:lnTo>
                  <a:pt x="30551" y="845874"/>
                </a:lnTo>
                <a:close/>
              </a:path>
              <a:path w="2070734" h="2105025">
                <a:moveTo>
                  <a:pt x="72923" y="836675"/>
                </a:moveTo>
                <a:lnTo>
                  <a:pt x="19811" y="836675"/>
                </a:lnTo>
                <a:lnTo>
                  <a:pt x="30551" y="845874"/>
                </a:lnTo>
                <a:lnTo>
                  <a:pt x="72923" y="836675"/>
                </a:lnTo>
                <a:close/>
              </a:path>
              <a:path w="2070734" h="2105025">
                <a:moveTo>
                  <a:pt x="1995677" y="790955"/>
                </a:moveTo>
                <a:lnTo>
                  <a:pt x="1981175" y="800733"/>
                </a:lnTo>
                <a:lnTo>
                  <a:pt x="1997963" y="803909"/>
                </a:lnTo>
                <a:lnTo>
                  <a:pt x="1995677" y="790955"/>
                </a:lnTo>
                <a:close/>
              </a:path>
              <a:path w="2070734" h="2105025">
                <a:moveTo>
                  <a:pt x="2004850" y="790955"/>
                </a:moveTo>
                <a:lnTo>
                  <a:pt x="1995677" y="790955"/>
                </a:lnTo>
                <a:lnTo>
                  <a:pt x="1997963" y="803909"/>
                </a:lnTo>
                <a:lnTo>
                  <a:pt x="2001205" y="803909"/>
                </a:lnTo>
                <a:lnTo>
                  <a:pt x="2017013" y="793241"/>
                </a:lnTo>
                <a:lnTo>
                  <a:pt x="2004850" y="790955"/>
                </a:lnTo>
                <a:close/>
              </a:path>
              <a:path w="2070734" h="2105025">
                <a:moveTo>
                  <a:pt x="1753182" y="445007"/>
                </a:moveTo>
                <a:lnTo>
                  <a:pt x="1738121" y="445007"/>
                </a:lnTo>
                <a:lnTo>
                  <a:pt x="1744979" y="454913"/>
                </a:lnTo>
                <a:lnTo>
                  <a:pt x="1730593" y="457882"/>
                </a:lnTo>
                <a:lnTo>
                  <a:pt x="1575053" y="723899"/>
                </a:lnTo>
                <a:lnTo>
                  <a:pt x="1981175" y="800733"/>
                </a:lnTo>
                <a:lnTo>
                  <a:pt x="1995677" y="790955"/>
                </a:lnTo>
                <a:lnTo>
                  <a:pt x="2004850" y="790955"/>
                </a:lnTo>
                <a:lnTo>
                  <a:pt x="1639953" y="722375"/>
                </a:lnTo>
                <a:lnTo>
                  <a:pt x="1591817" y="722375"/>
                </a:lnTo>
                <a:lnTo>
                  <a:pt x="1587245" y="712469"/>
                </a:lnTo>
                <a:lnTo>
                  <a:pt x="1597580" y="712469"/>
                </a:lnTo>
                <a:lnTo>
                  <a:pt x="1753182" y="445007"/>
                </a:lnTo>
                <a:close/>
              </a:path>
              <a:path w="2070734" h="2105025">
                <a:moveTo>
                  <a:pt x="448817" y="740663"/>
                </a:moveTo>
                <a:lnTo>
                  <a:pt x="437828" y="743052"/>
                </a:lnTo>
                <a:lnTo>
                  <a:pt x="445007" y="752093"/>
                </a:lnTo>
                <a:lnTo>
                  <a:pt x="448817" y="740663"/>
                </a:lnTo>
                <a:close/>
              </a:path>
              <a:path w="2070734" h="2105025">
                <a:moveTo>
                  <a:pt x="453464" y="740663"/>
                </a:moveTo>
                <a:lnTo>
                  <a:pt x="448817" y="740663"/>
                </a:lnTo>
                <a:lnTo>
                  <a:pt x="445007" y="752093"/>
                </a:lnTo>
                <a:lnTo>
                  <a:pt x="462533" y="752093"/>
                </a:lnTo>
                <a:lnTo>
                  <a:pt x="453464" y="740663"/>
                </a:lnTo>
                <a:close/>
              </a:path>
              <a:path w="2070734" h="2105025">
                <a:moveTo>
                  <a:pt x="22097" y="219455"/>
                </a:moveTo>
                <a:lnTo>
                  <a:pt x="437828" y="743052"/>
                </a:lnTo>
                <a:lnTo>
                  <a:pt x="448817" y="740663"/>
                </a:lnTo>
                <a:lnTo>
                  <a:pt x="453464" y="740663"/>
                </a:lnTo>
                <a:lnTo>
                  <a:pt x="78205" y="267725"/>
                </a:lnTo>
                <a:lnTo>
                  <a:pt x="46481" y="249173"/>
                </a:lnTo>
                <a:lnTo>
                  <a:pt x="55625" y="239267"/>
                </a:lnTo>
                <a:lnTo>
                  <a:pt x="56050" y="239267"/>
                </a:lnTo>
                <a:lnTo>
                  <a:pt x="22097" y="219455"/>
                </a:lnTo>
                <a:close/>
              </a:path>
              <a:path w="2070734" h="2105025">
                <a:moveTo>
                  <a:pt x="1587245" y="712469"/>
                </a:moveTo>
                <a:lnTo>
                  <a:pt x="1591817" y="722375"/>
                </a:lnTo>
                <a:lnTo>
                  <a:pt x="1596562" y="714220"/>
                </a:lnTo>
                <a:lnTo>
                  <a:pt x="1587245" y="712469"/>
                </a:lnTo>
                <a:close/>
              </a:path>
              <a:path w="2070734" h="2105025">
                <a:moveTo>
                  <a:pt x="1596562" y="714220"/>
                </a:moveTo>
                <a:lnTo>
                  <a:pt x="1591817" y="722375"/>
                </a:lnTo>
                <a:lnTo>
                  <a:pt x="1639953" y="722375"/>
                </a:lnTo>
                <a:lnTo>
                  <a:pt x="1596562" y="714220"/>
                </a:lnTo>
                <a:close/>
              </a:path>
              <a:path w="2070734" h="2105025">
                <a:moveTo>
                  <a:pt x="1597580" y="712469"/>
                </a:moveTo>
                <a:lnTo>
                  <a:pt x="1587245" y="712469"/>
                </a:lnTo>
                <a:lnTo>
                  <a:pt x="1596562" y="714220"/>
                </a:lnTo>
                <a:lnTo>
                  <a:pt x="1597580" y="712469"/>
                </a:lnTo>
                <a:close/>
              </a:path>
              <a:path w="2070734" h="2105025">
                <a:moveTo>
                  <a:pt x="56050" y="239267"/>
                </a:moveTo>
                <a:lnTo>
                  <a:pt x="55625" y="239267"/>
                </a:lnTo>
                <a:lnTo>
                  <a:pt x="78205" y="267725"/>
                </a:lnTo>
                <a:lnTo>
                  <a:pt x="707135" y="635507"/>
                </a:lnTo>
                <a:lnTo>
                  <a:pt x="710255" y="623315"/>
                </a:lnTo>
                <a:lnTo>
                  <a:pt x="696467" y="623315"/>
                </a:lnTo>
                <a:lnTo>
                  <a:pt x="698771" y="614308"/>
                </a:lnTo>
                <a:lnTo>
                  <a:pt x="56050" y="239267"/>
                </a:lnTo>
                <a:close/>
              </a:path>
              <a:path w="2070734" h="2105025">
                <a:moveTo>
                  <a:pt x="698771" y="614308"/>
                </a:moveTo>
                <a:lnTo>
                  <a:pt x="696467" y="623315"/>
                </a:lnTo>
                <a:lnTo>
                  <a:pt x="706373" y="618743"/>
                </a:lnTo>
                <a:lnTo>
                  <a:pt x="698771" y="614308"/>
                </a:lnTo>
                <a:close/>
              </a:path>
              <a:path w="2070734" h="2105025">
                <a:moveTo>
                  <a:pt x="797813" y="227075"/>
                </a:moveTo>
                <a:lnTo>
                  <a:pt x="698771" y="614308"/>
                </a:lnTo>
                <a:lnTo>
                  <a:pt x="706373" y="618743"/>
                </a:lnTo>
                <a:lnTo>
                  <a:pt x="696467" y="623315"/>
                </a:lnTo>
                <a:lnTo>
                  <a:pt x="710255" y="623315"/>
                </a:lnTo>
                <a:lnTo>
                  <a:pt x="803244" y="259876"/>
                </a:lnTo>
                <a:lnTo>
                  <a:pt x="794765" y="247649"/>
                </a:lnTo>
                <a:lnTo>
                  <a:pt x="806957" y="245363"/>
                </a:lnTo>
                <a:lnTo>
                  <a:pt x="810478" y="245363"/>
                </a:lnTo>
                <a:lnTo>
                  <a:pt x="797813" y="227075"/>
                </a:lnTo>
                <a:close/>
              </a:path>
              <a:path w="2070734" h="2105025">
                <a:moveTo>
                  <a:pt x="810478" y="245363"/>
                </a:moveTo>
                <a:lnTo>
                  <a:pt x="806957" y="245363"/>
                </a:lnTo>
                <a:lnTo>
                  <a:pt x="803244" y="259876"/>
                </a:lnTo>
                <a:lnTo>
                  <a:pt x="1030985" y="588263"/>
                </a:lnTo>
                <a:lnTo>
                  <a:pt x="1041666" y="571499"/>
                </a:lnTo>
                <a:lnTo>
                  <a:pt x="1024889" y="571499"/>
                </a:lnTo>
                <a:lnTo>
                  <a:pt x="1030373" y="562913"/>
                </a:lnTo>
                <a:lnTo>
                  <a:pt x="810478" y="245363"/>
                </a:lnTo>
                <a:close/>
              </a:path>
              <a:path w="2070734" h="2105025">
                <a:moveTo>
                  <a:pt x="1030373" y="562913"/>
                </a:moveTo>
                <a:lnTo>
                  <a:pt x="1024889" y="571499"/>
                </a:lnTo>
                <a:lnTo>
                  <a:pt x="1036319" y="571499"/>
                </a:lnTo>
                <a:lnTo>
                  <a:pt x="1030373" y="562913"/>
                </a:lnTo>
                <a:close/>
              </a:path>
              <a:path w="2070734" h="2105025">
                <a:moveTo>
                  <a:pt x="1389887" y="0"/>
                </a:moveTo>
                <a:lnTo>
                  <a:pt x="1030373" y="562913"/>
                </a:lnTo>
                <a:lnTo>
                  <a:pt x="1036319" y="571499"/>
                </a:lnTo>
                <a:lnTo>
                  <a:pt x="1041666" y="571499"/>
                </a:lnTo>
                <a:lnTo>
                  <a:pt x="1372037" y="52951"/>
                </a:lnTo>
                <a:lnTo>
                  <a:pt x="1373885" y="25907"/>
                </a:lnTo>
                <a:lnTo>
                  <a:pt x="1388103" y="25907"/>
                </a:lnTo>
                <a:lnTo>
                  <a:pt x="1389887" y="0"/>
                </a:lnTo>
                <a:close/>
              </a:path>
              <a:path w="2070734" h="2105025">
                <a:moveTo>
                  <a:pt x="1388103" y="25907"/>
                </a:moveTo>
                <a:lnTo>
                  <a:pt x="1373885" y="25907"/>
                </a:lnTo>
                <a:lnTo>
                  <a:pt x="1386839" y="29717"/>
                </a:lnTo>
                <a:lnTo>
                  <a:pt x="1372037" y="52951"/>
                </a:lnTo>
                <a:lnTo>
                  <a:pt x="1338833" y="538733"/>
                </a:lnTo>
                <a:lnTo>
                  <a:pt x="1375756" y="531113"/>
                </a:lnTo>
                <a:lnTo>
                  <a:pt x="1353311" y="531113"/>
                </a:lnTo>
                <a:lnTo>
                  <a:pt x="1344929" y="523493"/>
                </a:lnTo>
                <a:lnTo>
                  <a:pt x="1353965" y="521623"/>
                </a:lnTo>
                <a:lnTo>
                  <a:pt x="1388103" y="25907"/>
                </a:lnTo>
                <a:close/>
              </a:path>
              <a:path w="2070734" h="2105025">
                <a:moveTo>
                  <a:pt x="1353965" y="521623"/>
                </a:moveTo>
                <a:lnTo>
                  <a:pt x="1344929" y="523493"/>
                </a:lnTo>
                <a:lnTo>
                  <a:pt x="1353311" y="531113"/>
                </a:lnTo>
                <a:lnTo>
                  <a:pt x="1353965" y="521623"/>
                </a:lnTo>
                <a:close/>
              </a:path>
              <a:path w="2070734" h="2105025">
                <a:moveTo>
                  <a:pt x="1757171" y="438149"/>
                </a:moveTo>
                <a:lnTo>
                  <a:pt x="1353965" y="521623"/>
                </a:lnTo>
                <a:lnTo>
                  <a:pt x="1353311" y="531113"/>
                </a:lnTo>
                <a:lnTo>
                  <a:pt x="1375756" y="531113"/>
                </a:lnTo>
                <a:lnTo>
                  <a:pt x="1730593" y="457882"/>
                </a:lnTo>
                <a:lnTo>
                  <a:pt x="1738121" y="445007"/>
                </a:lnTo>
                <a:lnTo>
                  <a:pt x="1753182" y="445007"/>
                </a:lnTo>
                <a:lnTo>
                  <a:pt x="1757171" y="438149"/>
                </a:lnTo>
                <a:close/>
              </a:path>
              <a:path w="2070734" h="2105025">
                <a:moveTo>
                  <a:pt x="1738121" y="445007"/>
                </a:moveTo>
                <a:lnTo>
                  <a:pt x="1730593" y="457882"/>
                </a:lnTo>
                <a:lnTo>
                  <a:pt x="1744979" y="454913"/>
                </a:lnTo>
                <a:lnTo>
                  <a:pt x="1738121" y="445007"/>
                </a:lnTo>
                <a:close/>
              </a:path>
              <a:path w="2070734" h="2105025">
                <a:moveTo>
                  <a:pt x="55625" y="239267"/>
                </a:moveTo>
                <a:lnTo>
                  <a:pt x="46481" y="249173"/>
                </a:lnTo>
                <a:lnTo>
                  <a:pt x="78205" y="267725"/>
                </a:lnTo>
                <a:lnTo>
                  <a:pt x="55625" y="239267"/>
                </a:lnTo>
                <a:close/>
              </a:path>
              <a:path w="2070734" h="2105025">
                <a:moveTo>
                  <a:pt x="806957" y="245363"/>
                </a:moveTo>
                <a:lnTo>
                  <a:pt x="794765" y="247649"/>
                </a:lnTo>
                <a:lnTo>
                  <a:pt x="803244" y="259876"/>
                </a:lnTo>
                <a:lnTo>
                  <a:pt x="806957" y="245363"/>
                </a:lnTo>
                <a:close/>
              </a:path>
              <a:path w="2070734" h="2105025">
                <a:moveTo>
                  <a:pt x="1373885" y="25907"/>
                </a:moveTo>
                <a:lnTo>
                  <a:pt x="1372037" y="52951"/>
                </a:lnTo>
                <a:lnTo>
                  <a:pt x="1386839" y="29717"/>
                </a:lnTo>
                <a:lnTo>
                  <a:pt x="13738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233" y="1660034"/>
            <a:ext cx="893444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-5" dirty="0">
                <a:latin typeface="Verdana"/>
                <a:cs typeface="Verdana"/>
              </a:rPr>
              <a:t>Event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1714" y="2279151"/>
            <a:ext cx="2232025" cy="2002155"/>
          </a:xfrm>
          <a:custGeom>
            <a:avLst/>
            <a:gdLst/>
            <a:ahLst/>
            <a:cxnLst/>
            <a:rect l="l" t="t" r="r" b="b"/>
            <a:pathLst>
              <a:path w="2232025" h="2002154">
                <a:moveTo>
                  <a:pt x="1910330" y="0"/>
                </a:moveTo>
                <a:lnTo>
                  <a:pt x="1985768" y="85343"/>
                </a:lnTo>
                <a:lnTo>
                  <a:pt x="0" y="1830323"/>
                </a:lnTo>
                <a:lnTo>
                  <a:pt x="150113" y="2001773"/>
                </a:lnTo>
                <a:lnTo>
                  <a:pt x="2135882" y="256793"/>
                </a:lnTo>
                <a:lnTo>
                  <a:pt x="2216781" y="256793"/>
                </a:lnTo>
                <a:lnTo>
                  <a:pt x="2231894" y="20573"/>
                </a:lnTo>
                <a:lnTo>
                  <a:pt x="1910330" y="0"/>
                </a:lnTo>
                <a:close/>
              </a:path>
              <a:path w="2232025" h="2002154">
                <a:moveTo>
                  <a:pt x="2216781" y="256793"/>
                </a:moveTo>
                <a:lnTo>
                  <a:pt x="2135882" y="256793"/>
                </a:lnTo>
                <a:lnTo>
                  <a:pt x="2211320" y="342137"/>
                </a:lnTo>
                <a:lnTo>
                  <a:pt x="2216781" y="256793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1809" y="2270769"/>
            <a:ext cx="2249805" cy="2019300"/>
          </a:xfrm>
          <a:custGeom>
            <a:avLst/>
            <a:gdLst/>
            <a:ahLst/>
            <a:cxnLst/>
            <a:rect l="l" t="t" r="r" b="b"/>
            <a:pathLst>
              <a:path w="2249804" h="2019300">
                <a:moveTo>
                  <a:pt x="1985769" y="93078"/>
                </a:moveTo>
                <a:lnTo>
                  <a:pt x="0" y="1837943"/>
                </a:lnTo>
                <a:lnTo>
                  <a:pt x="160019" y="2019299"/>
                </a:lnTo>
                <a:lnTo>
                  <a:pt x="175630" y="2005583"/>
                </a:lnTo>
                <a:lnTo>
                  <a:pt x="165353" y="2005583"/>
                </a:lnTo>
                <a:lnTo>
                  <a:pt x="155447" y="2004821"/>
                </a:lnTo>
                <a:lnTo>
                  <a:pt x="160669" y="2000233"/>
                </a:lnTo>
                <a:lnTo>
                  <a:pt x="23913" y="1844039"/>
                </a:lnTo>
                <a:lnTo>
                  <a:pt x="14477" y="1844039"/>
                </a:lnTo>
                <a:lnTo>
                  <a:pt x="15239" y="1834133"/>
                </a:lnTo>
                <a:lnTo>
                  <a:pt x="25751" y="1834133"/>
                </a:lnTo>
                <a:lnTo>
                  <a:pt x="2001244" y="98297"/>
                </a:lnTo>
                <a:lnTo>
                  <a:pt x="1990340" y="98297"/>
                </a:lnTo>
                <a:lnTo>
                  <a:pt x="1985769" y="93078"/>
                </a:lnTo>
                <a:close/>
              </a:path>
              <a:path w="2249804" h="2019300">
                <a:moveTo>
                  <a:pt x="160669" y="2000233"/>
                </a:moveTo>
                <a:lnTo>
                  <a:pt x="155447" y="2004821"/>
                </a:lnTo>
                <a:lnTo>
                  <a:pt x="165353" y="2005583"/>
                </a:lnTo>
                <a:lnTo>
                  <a:pt x="160669" y="2000233"/>
                </a:lnTo>
                <a:close/>
              </a:path>
              <a:path w="2249804" h="2019300">
                <a:moveTo>
                  <a:pt x="2146550" y="255269"/>
                </a:moveTo>
                <a:lnTo>
                  <a:pt x="160669" y="2000233"/>
                </a:lnTo>
                <a:lnTo>
                  <a:pt x="165353" y="2005583"/>
                </a:lnTo>
                <a:lnTo>
                  <a:pt x="175630" y="2005583"/>
                </a:lnTo>
                <a:lnTo>
                  <a:pt x="2145590" y="274701"/>
                </a:lnTo>
                <a:lnTo>
                  <a:pt x="2141216" y="269747"/>
                </a:lnTo>
                <a:lnTo>
                  <a:pt x="2159325" y="269747"/>
                </a:lnTo>
                <a:lnTo>
                  <a:pt x="2146550" y="255269"/>
                </a:lnTo>
                <a:close/>
              </a:path>
              <a:path w="2249804" h="2019300">
                <a:moveTo>
                  <a:pt x="15239" y="1834133"/>
                </a:moveTo>
                <a:lnTo>
                  <a:pt x="14477" y="1844039"/>
                </a:lnTo>
                <a:lnTo>
                  <a:pt x="19810" y="1839354"/>
                </a:lnTo>
                <a:lnTo>
                  <a:pt x="15239" y="1834133"/>
                </a:lnTo>
                <a:close/>
              </a:path>
              <a:path w="2249804" h="2019300">
                <a:moveTo>
                  <a:pt x="19810" y="1839354"/>
                </a:moveTo>
                <a:lnTo>
                  <a:pt x="14477" y="1844039"/>
                </a:lnTo>
                <a:lnTo>
                  <a:pt x="23913" y="1844039"/>
                </a:lnTo>
                <a:lnTo>
                  <a:pt x="19810" y="1839354"/>
                </a:lnTo>
                <a:close/>
              </a:path>
              <a:path w="2249804" h="2019300">
                <a:moveTo>
                  <a:pt x="25751" y="1834133"/>
                </a:moveTo>
                <a:lnTo>
                  <a:pt x="15239" y="1834133"/>
                </a:lnTo>
                <a:lnTo>
                  <a:pt x="19810" y="1839354"/>
                </a:lnTo>
                <a:lnTo>
                  <a:pt x="25751" y="1834133"/>
                </a:lnTo>
                <a:close/>
              </a:path>
              <a:path w="2249804" h="2019300">
                <a:moveTo>
                  <a:pt x="2159325" y="269747"/>
                </a:moveTo>
                <a:lnTo>
                  <a:pt x="2141216" y="269747"/>
                </a:lnTo>
                <a:lnTo>
                  <a:pt x="2150360" y="270509"/>
                </a:lnTo>
                <a:lnTo>
                  <a:pt x="2145590" y="274701"/>
                </a:lnTo>
                <a:lnTo>
                  <a:pt x="2227322" y="367283"/>
                </a:lnTo>
                <a:lnTo>
                  <a:pt x="2228398" y="350519"/>
                </a:lnTo>
                <a:lnTo>
                  <a:pt x="2214368" y="350519"/>
                </a:lnTo>
                <a:lnTo>
                  <a:pt x="2215463" y="333370"/>
                </a:lnTo>
                <a:lnTo>
                  <a:pt x="2159325" y="269747"/>
                </a:lnTo>
                <a:close/>
              </a:path>
              <a:path w="2249804" h="2019300">
                <a:moveTo>
                  <a:pt x="2215463" y="333370"/>
                </a:moveTo>
                <a:lnTo>
                  <a:pt x="2214368" y="350519"/>
                </a:lnTo>
                <a:lnTo>
                  <a:pt x="2226560" y="345947"/>
                </a:lnTo>
                <a:lnTo>
                  <a:pt x="2215463" y="333370"/>
                </a:lnTo>
                <a:close/>
              </a:path>
              <a:path w="2249804" h="2019300">
                <a:moveTo>
                  <a:pt x="2249078" y="28193"/>
                </a:moveTo>
                <a:lnTo>
                  <a:pt x="2234942" y="28193"/>
                </a:lnTo>
                <a:lnTo>
                  <a:pt x="2241800" y="35813"/>
                </a:lnTo>
                <a:lnTo>
                  <a:pt x="2234456" y="35813"/>
                </a:lnTo>
                <a:lnTo>
                  <a:pt x="2215463" y="333370"/>
                </a:lnTo>
                <a:lnTo>
                  <a:pt x="2226560" y="345947"/>
                </a:lnTo>
                <a:lnTo>
                  <a:pt x="2214368" y="350519"/>
                </a:lnTo>
                <a:lnTo>
                  <a:pt x="2228398" y="350519"/>
                </a:lnTo>
                <a:lnTo>
                  <a:pt x="2248589" y="35813"/>
                </a:lnTo>
                <a:lnTo>
                  <a:pt x="2241800" y="35813"/>
                </a:lnTo>
                <a:lnTo>
                  <a:pt x="2234486" y="35346"/>
                </a:lnTo>
                <a:lnTo>
                  <a:pt x="2248619" y="35346"/>
                </a:lnTo>
                <a:lnTo>
                  <a:pt x="2249078" y="28193"/>
                </a:lnTo>
                <a:close/>
              </a:path>
              <a:path w="2249804" h="2019300">
                <a:moveTo>
                  <a:pt x="2141216" y="269747"/>
                </a:moveTo>
                <a:lnTo>
                  <a:pt x="2145590" y="274701"/>
                </a:lnTo>
                <a:lnTo>
                  <a:pt x="2150360" y="270509"/>
                </a:lnTo>
                <a:lnTo>
                  <a:pt x="2141216" y="269747"/>
                </a:lnTo>
                <a:close/>
              </a:path>
              <a:path w="2249804" h="2019300">
                <a:moveTo>
                  <a:pt x="1991102" y="88391"/>
                </a:moveTo>
                <a:lnTo>
                  <a:pt x="1985769" y="93078"/>
                </a:lnTo>
                <a:lnTo>
                  <a:pt x="1990340" y="98297"/>
                </a:lnTo>
                <a:lnTo>
                  <a:pt x="1991102" y="88391"/>
                </a:lnTo>
                <a:close/>
              </a:path>
              <a:path w="2249804" h="2019300">
                <a:moveTo>
                  <a:pt x="2000202" y="88391"/>
                </a:moveTo>
                <a:lnTo>
                  <a:pt x="1991102" y="88391"/>
                </a:lnTo>
                <a:lnTo>
                  <a:pt x="1990340" y="98297"/>
                </a:lnTo>
                <a:lnTo>
                  <a:pt x="2001244" y="98297"/>
                </a:lnTo>
                <a:lnTo>
                  <a:pt x="2005580" y="94487"/>
                </a:lnTo>
                <a:lnTo>
                  <a:pt x="2000202" y="88391"/>
                </a:lnTo>
                <a:close/>
              </a:path>
              <a:path w="2249804" h="2019300">
                <a:moveTo>
                  <a:pt x="1904234" y="0"/>
                </a:moveTo>
                <a:lnTo>
                  <a:pt x="1985769" y="93078"/>
                </a:lnTo>
                <a:lnTo>
                  <a:pt x="1991102" y="88391"/>
                </a:lnTo>
                <a:lnTo>
                  <a:pt x="2000202" y="88391"/>
                </a:lnTo>
                <a:lnTo>
                  <a:pt x="1936578" y="16285"/>
                </a:lnTo>
                <a:lnTo>
                  <a:pt x="1920236" y="15239"/>
                </a:lnTo>
                <a:lnTo>
                  <a:pt x="1925570" y="3809"/>
                </a:lnTo>
                <a:lnTo>
                  <a:pt x="1961765" y="3809"/>
                </a:lnTo>
                <a:lnTo>
                  <a:pt x="1904234" y="0"/>
                </a:lnTo>
                <a:close/>
              </a:path>
              <a:path w="2249804" h="2019300">
                <a:moveTo>
                  <a:pt x="2234942" y="28193"/>
                </a:moveTo>
                <a:lnTo>
                  <a:pt x="2234486" y="35346"/>
                </a:lnTo>
                <a:lnTo>
                  <a:pt x="2241800" y="35813"/>
                </a:lnTo>
                <a:lnTo>
                  <a:pt x="2234942" y="28193"/>
                </a:lnTo>
                <a:close/>
              </a:path>
              <a:path w="2249804" h="2019300">
                <a:moveTo>
                  <a:pt x="1961765" y="3809"/>
                </a:moveTo>
                <a:lnTo>
                  <a:pt x="1925570" y="3809"/>
                </a:lnTo>
                <a:lnTo>
                  <a:pt x="1936578" y="16285"/>
                </a:lnTo>
                <a:lnTo>
                  <a:pt x="2234486" y="35346"/>
                </a:lnTo>
                <a:lnTo>
                  <a:pt x="2234942" y="28193"/>
                </a:lnTo>
                <a:lnTo>
                  <a:pt x="2249078" y="28193"/>
                </a:lnTo>
                <a:lnTo>
                  <a:pt x="2249420" y="22859"/>
                </a:lnTo>
                <a:lnTo>
                  <a:pt x="1961765" y="3809"/>
                </a:lnTo>
                <a:close/>
              </a:path>
              <a:path w="2249804" h="2019300">
                <a:moveTo>
                  <a:pt x="1925570" y="3809"/>
                </a:moveTo>
                <a:lnTo>
                  <a:pt x="1920236" y="15239"/>
                </a:lnTo>
                <a:lnTo>
                  <a:pt x="1936578" y="16285"/>
                </a:lnTo>
                <a:lnTo>
                  <a:pt x="192557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6115" y="2373639"/>
            <a:ext cx="2112010" cy="1896745"/>
          </a:xfrm>
          <a:custGeom>
            <a:avLst/>
            <a:gdLst/>
            <a:ahLst/>
            <a:cxnLst/>
            <a:rect l="l" t="t" r="r" b="b"/>
            <a:pathLst>
              <a:path w="2112009" h="1896745">
                <a:moveTo>
                  <a:pt x="149351" y="0"/>
                </a:moveTo>
                <a:lnTo>
                  <a:pt x="0" y="169163"/>
                </a:lnTo>
                <a:lnTo>
                  <a:pt x="1867661" y="1812035"/>
                </a:lnTo>
                <a:lnTo>
                  <a:pt x="1792985" y="1896617"/>
                </a:lnTo>
                <a:lnTo>
                  <a:pt x="2111501" y="1876805"/>
                </a:lnTo>
                <a:lnTo>
                  <a:pt x="2096378" y="1642109"/>
                </a:lnTo>
                <a:lnTo>
                  <a:pt x="2016251" y="1642109"/>
                </a:lnTo>
                <a:lnTo>
                  <a:pt x="149351" y="0"/>
                </a:lnTo>
                <a:close/>
              </a:path>
              <a:path w="2112009" h="1896745">
                <a:moveTo>
                  <a:pt x="2090927" y="1557527"/>
                </a:moveTo>
                <a:lnTo>
                  <a:pt x="2016251" y="1642109"/>
                </a:lnTo>
                <a:lnTo>
                  <a:pt x="2096378" y="1642109"/>
                </a:lnTo>
                <a:lnTo>
                  <a:pt x="2090927" y="155752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6209" y="2363733"/>
            <a:ext cx="2129155" cy="1915160"/>
          </a:xfrm>
          <a:custGeom>
            <a:avLst/>
            <a:gdLst/>
            <a:ahLst/>
            <a:cxnLst/>
            <a:rect l="l" t="t" r="r" b="b"/>
            <a:pathLst>
              <a:path w="2129154" h="1915160">
                <a:moveTo>
                  <a:pt x="1867667" y="1822588"/>
                </a:moveTo>
                <a:lnTo>
                  <a:pt x="1786889" y="1914905"/>
                </a:lnTo>
                <a:lnTo>
                  <a:pt x="1845879" y="1911095"/>
                </a:lnTo>
                <a:lnTo>
                  <a:pt x="1807463" y="1911095"/>
                </a:lnTo>
                <a:lnTo>
                  <a:pt x="1802129" y="1899665"/>
                </a:lnTo>
                <a:lnTo>
                  <a:pt x="1818431" y="1898651"/>
                </a:lnTo>
                <a:lnTo>
                  <a:pt x="1881339" y="1827275"/>
                </a:lnTo>
                <a:lnTo>
                  <a:pt x="1872995" y="1827275"/>
                </a:lnTo>
                <a:lnTo>
                  <a:pt x="1867667" y="1822588"/>
                </a:lnTo>
                <a:close/>
              </a:path>
              <a:path w="2129154" h="1915160">
                <a:moveTo>
                  <a:pt x="1818431" y="1898651"/>
                </a:moveTo>
                <a:lnTo>
                  <a:pt x="1802129" y="1899665"/>
                </a:lnTo>
                <a:lnTo>
                  <a:pt x="1807463" y="1911095"/>
                </a:lnTo>
                <a:lnTo>
                  <a:pt x="1818431" y="1898651"/>
                </a:lnTo>
                <a:close/>
              </a:path>
              <a:path w="2129154" h="1915160">
                <a:moveTo>
                  <a:pt x="2114133" y="1880259"/>
                </a:moveTo>
                <a:lnTo>
                  <a:pt x="1818431" y="1898651"/>
                </a:lnTo>
                <a:lnTo>
                  <a:pt x="1807463" y="1911095"/>
                </a:lnTo>
                <a:lnTo>
                  <a:pt x="1845879" y="1911095"/>
                </a:lnTo>
                <a:lnTo>
                  <a:pt x="2129027" y="1892807"/>
                </a:lnTo>
                <a:lnTo>
                  <a:pt x="2128634" y="1886711"/>
                </a:lnTo>
                <a:lnTo>
                  <a:pt x="2114549" y="1886711"/>
                </a:lnTo>
                <a:lnTo>
                  <a:pt x="2114133" y="1880259"/>
                </a:lnTo>
                <a:close/>
              </a:path>
              <a:path w="2129154" h="1915160">
                <a:moveTo>
                  <a:pt x="2120645" y="1879853"/>
                </a:moveTo>
                <a:lnTo>
                  <a:pt x="2114133" y="1880259"/>
                </a:lnTo>
                <a:lnTo>
                  <a:pt x="2114549" y="1886711"/>
                </a:lnTo>
                <a:lnTo>
                  <a:pt x="2120645" y="1879853"/>
                </a:lnTo>
                <a:close/>
              </a:path>
              <a:path w="2129154" h="1915160">
                <a:moveTo>
                  <a:pt x="2128191" y="1879853"/>
                </a:moveTo>
                <a:lnTo>
                  <a:pt x="2120645" y="1879853"/>
                </a:lnTo>
                <a:lnTo>
                  <a:pt x="2114549" y="1886711"/>
                </a:lnTo>
                <a:lnTo>
                  <a:pt x="2128634" y="1886711"/>
                </a:lnTo>
                <a:lnTo>
                  <a:pt x="2128191" y="1879853"/>
                </a:lnTo>
                <a:close/>
              </a:path>
              <a:path w="2129154" h="1915160">
                <a:moveTo>
                  <a:pt x="2108061" y="1568195"/>
                </a:moveTo>
                <a:lnTo>
                  <a:pt x="2093975" y="1568195"/>
                </a:lnTo>
                <a:lnTo>
                  <a:pt x="2106167" y="1572005"/>
                </a:lnTo>
                <a:lnTo>
                  <a:pt x="2095037" y="1584634"/>
                </a:lnTo>
                <a:lnTo>
                  <a:pt x="2114133" y="1880259"/>
                </a:lnTo>
                <a:lnTo>
                  <a:pt x="2120645" y="1879853"/>
                </a:lnTo>
                <a:lnTo>
                  <a:pt x="2128191" y="1879853"/>
                </a:lnTo>
                <a:lnTo>
                  <a:pt x="2108061" y="1568195"/>
                </a:lnTo>
                <a:close/>
              </a:path>
              <a:path w="2129154" h="1915160">
                <a:moveTo>
                  <a:pt x="1872233" y="1817369"/>
                </a:moveTo>
                <a:lnTo>
                  <a:pt x="1867667" y="1822588"/>
                </a:lnTo>
                <a:lnTo>
                  <a:pt x="1872995" y="1827275"/>
                </a:lnTo>
                <a:lnTo>
                  <a:pt x="1872233" y="1817369"/>
                </a:lnTo>
                <a:close/>
              </a:path>
              <a:path w="2129154" h="1915160">
                <a:moveTo>
                  <a:pt x="1882382" y="1817369"/>
                </a:moveTo>
                <a:lnTo>
                  <a:pt x="1872233" y="1817369"/>
                </a:lnTo>
                <a:lnTo>
                  <a:pt x="1872995" y="1827275"/>
                </a:lnTo>
                <a:lnTo>
                  <a:pt x="1881339" y="1827275"/>
                </a:lnTo>
                <a:lnTo>
                  <a:pt x="1886711" y="1821179"/>
                </a:lnTo>
                <a:lnTo>
                  <a:pt x="1882382" y="1817369"/>
                </a:lnTo>
                <a:close/>
              </a:path>
              <a:path w="2129154" h="1915160">
                <a:moveTo>
                  <a:pt x="158495" y="0"/>
                </a:moveTo>
                <a:lnTo>
                  <a:pt x="0" y="179831"/>
                </a:lnTo>
                <a:lnTo>
                  <a:pt x="1867667" y="1822588"/>
                </a:lnTo>
                <a:lnTo>
                  <a:pt x="1872233" y="1817369"/>
                </a:lnTo>
                <a:lnTo>
                  <a:pt x="1882382" y="1817369"/>
                </a:lnTo>
                <a:lnTo>
                  <a:pt x="25735" y="183641"/>
                </a:lnTo>
                <a:lnTo>
                  <a:pt x="15239" y="183641"/>
                </a:lnTo>
                <a:lnTo>
                  <a:pt x="14477" y="173735"/>
                </a:lnTo>
                <a:lnTo>
                  <a:pt x="23941" y="173735"/>
                </a:lnTo>
                <a:lnTo>
                  <a:pt x="159843" y="19016"/>
                </a:lnTo>
                <a:lnTo>
                  <a:pt x="154685" y="14477"/>
                </a:lnTo>
                <a:lnTo>
                  <a:pt x="174949" y="14477"/>
                </a:lnTo>
                <a:lnTo>
                  <a:pt x="158495" y="0"/>
                </a:lnTo>
                <a:close/>
              </a:path>
              <a:path w="2129154" h="1915160">
                <a:moveTo>
                  <a:pt x="174949" y="14477"/>
                </a:moveTo>
                <a:lnTo>
                  <a:pt x="163829" y="14477"/>
                </a:lnTo>
                <a:lnTo>
                  <a:pt x="159843" y="19016"/>
                </a:lnTo>
                <a:lnTo>
                  <a:pt x="2026919" y="1661921"/>
                </a:lnTo>
                <a:lnTo>
                  <a:pt x="2039008" y="1648205"/>
                </a:lnTo>
                <a:lnTo>
                  <a:pt x="2021585" y="1648205"/>
                </a:lnTo>
                <a:lnTo>
                  <a:pt x="2025940" y="1643229"/>
                </a:lnTo>
                <a:lnTo>
                  <a:pt x="174949" y="14477"/>
                </a:lnTo>
                <a:close/>
              </a:path>
              <a:path w="2129154" h="1915160">
                <a:moveTo>
                  <a:pt x="2025940" y="1643229"/>
                </a:moveTo>
                <a:lnTo>
                  <a:pt x="2021585" y="1648205"/>
                </a:lnTo>
                <a:lnTo>
                  <a:pt x="2030729" y="1647443"/>
                </a:lnTo>
                <a:lnTo>
                  <a:pt x="2025940" y="1643229"/>
                </a:lnTo>
                <a:close/>
              </a:path>
              <a:path w="2129154" h="1915160">
                <a:moveTo>
                  <a:pt x="2106929" y="1550669"/>
                </a:moveTo>
                <a:lnTo>
                  <a:pt x="2025940" y="1643229"/>
                </a:lnTo>
                <a:lnTo>
                  <a:pt x="2030729" y="1647443"/>
                </a:lnTo>
                <a:lnTo>
                  <a:pt x="2021585" y="1648205"/>
                </a:lnTo>
                <a:lnTo>
                  <a:pt x="2039008" y="1648205"/>
                </a:lnTo>
                <a:lnTo>
                  <a:pt x="2095037" y="1584634"/>
                </a:lnTo>
                <a:lnTo>
                  <a:pt x="2093975" y="1568195"/>
                </a:lnTo>
                <a:lnTo>
                  <a:pt x="2108061" y="1568195"/>
                </a:lnTo>
                <a:lnTo>
                  <a:pt x="2106929" y="1550669"/>
                </a:lnTo>
                <a:close/>
              </a:path>
              <a:path w="2129154" h="1915160">
                <a:moveTo>
                  <a:pt x="2093975" y="1568195"/>
                </a:moveTo>
                <a:lnTo>
                  <a:pt x="2095037" y="1584634"/>
                </a:lnTo>
                <a:lnTo>
                  <a:pt x="2106167" y="1572005"/>
                </a:lnTo>
                <a:lnTo>
                  <a:pt x="2093975" y="1568195"/>
                </a:lnTo>
                <a:close/>
              </a:path>
              <a:path w="2129154" h="1915160">
                <a:moveTo>
                  <a:pt x="14477" y="173735"/>
                </a:moveTo>
                <a:lnTo>
                  <a:pt x="15239" y="183641"/>
                </a:lnTo>
                <a:lnTo>
                  <a:pt x="19815" y="178432"/>
                </a:lnTo>
                <a:lnTo>
                  <a:pt x="14477" y="173735"/>
                </a:lnTo>
                <a:close/>
              </a:path>
              <a:path w="2129154" h="1915160">
                <a:moveTo>
                  <a:pt x="19815" y="178432"/>
                </a:moveTo>
                <a:lnTo>
                  <a:pt x="15239" y="183641"/>
                </a:lnTo>
                <a:lnTo>
                  <a:pt x="25735" y="183641"/>
                </a:lnTo>
                <a:lnTo>
                  <a:pt x="19815" y="178432"/>
                </a:lnTo>
                <a:close/>
              </a:path>
              <a:path w="2129154" h="1915160">
                <a:moveTo>
                  <a:pt x="23941" y="173735"/>
                </a:moveTo>
                <a:lnTo>
                  <a:pt x="14477" y="173735"/>
                </a:lnTo>
                <a:lnTo>
                  <a:pt x="19815" y="178432"/>
                </a:lnTo>
                <a:lnTo>
                  <a:pt x="23941" y="173735"/>
                </a:lnTo>
                <a:close/>
              </a:path>
              <a:path w="2129154" h="1915160">
                <a:moveTo>
                  <a:pt x="163829" y="14477"/>
                </a:moveTo>
                <a:lnTo>
                  <a:pt x="154685" y="14477"/>
                </a:lnTo>
                <a:lnTo>
                  <a:pt x="159843" y="19016"/>
                </a:lnTo>
                <a:lnTo>
                  <a:pt x="16382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6238" y="2985525"/>
            <a:ext cx="441325" cy="2223135"/>
          </a:xfrm>
          <a:custGeom>
            <a:avLst/>
            <a:gdLst/>
            <a:ahLst/>
            <a:cxnLst/>
            <a:rect l="l" t="t" r="r" b="b"/>
            <a:pathLst>
              <a:path w="441325" h="2223135">
                <a:moveTo>
                  <a:pt x="0" y="2051297"/>
                </a:moveTo>
                <a:lnTo>
                  <a:pt x="140207" y="2222747"/>
                </a:lnTo>
                <a:lnTo>
                  <a:pt x="312419" y="2082539"/>
                </a:lnTo>
                <a:lnTo>
                  <a:pt x="233933" y="2074919"/>
                </a:lnTo>
                <a:lnTo>
                  <a:pt x="235467" y="2059679"/>
                </a:lnTo>
                <a:lnTo>
                  <a:pt x="78485" y="2059679"/>
                </a:lnTo>
                <a:lnTo>
                  <a:pt x="0" y="2051297"/>
                </a:lnTo>
                <a:close/>
              </a:path>
              <a:path w="441325" h="2223135">
                <a:moveTo>
                  <a:pt x="284987" y="0"/>
                </a:moveTo>
                <a:lnTo>
                  <a:pt x="78485" y="2059679"/>
                </a:lnTo>
                <a:lnTo>
                  <a:pt x="235467" y="2059679"/>
                </a:lnTo>
                <a:lnTo>
                  <a:pt x="441197" y="15239"/>
                </a:lnTo>
                <a:lnTo>
                  <a:pt x="284987" y="0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50997" y="2977905"/>
            <a:ext cx="464184" cy="2240280"/>
          </a:xfrm>
          <a:custGeom>
            <a:avLst/>
            <a:gdLst/>
            <a:ahLst/>
            <a:cxnLst/>
            <a:rect l="l" t="t" r="r" b="b"/>
            <a:pathLst>
              <a:path w="464185" h="2240279">
                <a:moveTo>
                  <a:pt x="0" y="2050535"/>
                </a:moveTo>
                <a:lnTo>
                  <a:pt x="154685" y="2240273"/>
                </a:lnTo>
                <a:lnTo>
                  <a:pt x="171510" y="2226557"/>
                </a:lnTo>
                <a:lnTo>
                  <a:pt x="160781" y="2226557"/>
                </a:lnTo>
                <a:lnTo>
                  <a:pt x="151637" y="2225033"/>
                </a:lnTo>
                <a:lnTo>
                  <a:pt x="156370" y="2221163"/>
                </a:lnTo>
                <a:lnTo>
                  <a:pt x="30537" y="2067291"/>
                </a:lnTo>
                <a:lnTo>
                  <a:pt x="15239" y="2065775"/>
                </a:lnTo>
                <a:lnTo>
                  <a:pt x="20573" y="2055107"/>
                </a:lnTo>
                <a:lnTo>
                  <a:pt x="43609" y="2055107"/>
                </a:lnTo>
                <a:lnTo>
                  <a:pt x="0" y="2050535"/>
                </a:lnTo>
                <a:close/>
              </a:path>
              <a:path w="464185" h="2240279">
                <a:moveTo>
                  <a:pt x="156370" y="2221163"/>
                </a:moveTo>
                <a:lnTo>
                  <a:pt x="151637" y="2225033"/>
                </a:lnTo>
                <a:lnTo>
                  <a:pt x="160781" y="2226557"/>
                </a:lnTo>
                <a:lnTo>
                  <a:pt x="156370" y="2221163"/>
                </a:lnTo>
                <a:close/>
              </a:path>
              <a:path w="464185" h="2240279">
                <a:moveTo>
                  <a:pt x="310186" y="2095376"/>
                </a:moveTo>
                <a:lnTo>
                  <a:pt x="156370" y="2221163"/>
                </a:lnTo>
                <a:lnTo>
                  <a:pt x="160781" y="2226557"/>
                </a:lnTo>
                <a:lnTo>
                  <a:pt x="171510" y="2226557"/>
                </a:lnTo>
                <a:lnTo>
                  <a:pt x="330403" y="2097017"/>
                </a:lnTo>
                <a:lnTo>
                  <a:pt x="326897" y="2097017"/>
                </a:lnTo>
                <a:lnTo>
                  <a:pt x="310186" y="2095376"/>
                </a:lnTo>
                <a:close/>
              </a:path>
              <a:path w="464185" h="2240279">
                <a:moveTo>
                  <a:pt x="323087" y="2084825"/>
                </a:moveTo>
                <a:lnTo>
                  <a:pt x="310186" y="2095376"/>
                </a:lnTo>
                <a:lnTo>
                  <a:pt x="326897" y="2097017"/>
                </a:lnTo>
                <a:lnTo>
                  <a:pt x="323087" y="2084825"/>
                </a:lnTo>
                <a:close/>
              </a:path>
              <a:path w="464185" h="2240279">
                <a:moveTo>
                  <a:pt x="337155" y="2084825"/>
                </a:moveTo>
                <a:lnTo>
                  <a:pt x="323087" y="2084825"/>
                </a:lnTo>
                <a:lnTo>
                  <a:pt x="326897" y="2097017"/>
                </a:lnTo>
                <a:lnTo>
                  <a:pt x="330403" y="2097017"/>
                </a:lnTo>
                <a:lnTo>
                  <a:pt x="344423" y="2085587"/>
                </a:lnTo>
                <a:lnTo>
                  <a:pt x="337155" y="2084825"/>
                </a:lnTo>
                <a:close/>
              </a:path>
              <a:path w="464185" h="2240279">
                <a:moveTo>
                  <a:pt x="449579" y="22859"/>
                </a:moveTo>
                <a:lnTo>
                  <a:pt x="241553" y="2088635"/>
                </a:lnTo>
                <a:lnTo>
                  <a:pt x="310186" y="2095376"/>
                </a:lnTo>
                <a:lnTo>
                  <a:pt x="323087" y="2084825"/>
                </a:lnTo>
                <a:lnTo>
                  <a:pt x="337155" y="2084825"/>
                </a:lnTo>
                <a:lnTo>
                  <a:pt x="322619" y="2083301"/>
                </a:lnTo>
                <a:lnTo>
                  <a:pt x="256031" y="2083301"/>
                </a:lnTo>
                <a:lnTo>
                  <a:pt x="249935" y="2075681"/>
                </a:lnTo>
                <a:lnTo>
                  <a:pt x="256799" y="2075681"/>
                </a:lnTo>
                <a:lnTo>
                  <a:pt x="462753" y="29717"/>
                </a:lnTo>
                <a:lnTo>
                  <a:pt x="455675" y="29717"/>
                </a:lnTo>
                <a:lnTo>
                  <a:pt x="448955" y="29062"/>
                </a:lnTo>
                <a:lnTo>
                  <a:pt x="455093" y="29062"/>
                </a:lnTo>
                <a:lnTo>
                  <a:pt x="449579" y="22859"/>
                </a:lnTo>
                <a:close/>
              </a:path>
              <a:path w="464185" h="2240279">
                <a:moveTo>
                  <a:pt x="249935" y="2075681"/>
                </a:moveTo>
                <a:lnTo>
                  <a:pt x="256031" y="2083301"/>
                </a:lnTo>
                <a:lnTo>
                  <a:pt x="256727" y="2076393"/>
                </a:lnTo>
                <a:lnTo>
                  <a:pt x="249935" y="2075681"/>
                </a:lnTo>
                <a:close/>
              </a:path>
              <a:path w="464185" h="2240279">
                <a:moveTo>
                  <a:pt x="256727" y="2076393"/>
                </a:moveTo>
                <a:lnTo>
                  <a:pt x="256031" y="2083301"/>
                </a:lnTo>
                <a:lnTo>
                  <a:pt x="322619" y="2083301"/>
                </a:lnTo>
                <a:lnTo>
                  <a:pt x="256727" y="2076393"/>
                </a:lnTo>
                <a:close/>
              </a:path>
              <a:path w="464185" h="2240279">
                <a:moveTo>
                  <a:pt x="256799" y="2075681"/>
                </a:moveTo>
                <a:lnTo>
                  <a:pt x="249935" y="2075681"/>
                </a:lnTo>
                <a:lnTo>
                  <a:pt x="256727" y="2076393"/>
                </a:lnTo>
                <a:lnTo>
                  <a:pt x="256799" y="2075681"/>
                </a:lnTo>
                <a:close/>
              </a:path>
              <a:path w="464185" h="2240279">
                <a:moveTo>
                  <a:pt x="43609" y="2055107"/>
                </a:moveTo>
                <a:lnTo>
                  <a:pt x="20573" y="2055107"/>
                </a:lnTo>
                <a:lnTo>
                  <a:pt x="30537" y="2067291"/>
                </a:lnTo>
                <a:lnTo>
                  <a:pt x="99821" y="2074157"/>
                </a:lnTo>
                <a:lnTo>
                  <a:pt x="100586" y="2066537"/>
                </a:lnTo>
                <a:lnTo>
                  <a:pt x="86867" y="2066537"/>
                </a:lnTo>
                <a:lnTo>
                  <a:pt x="87552" y="2059714"/>
                </a:lnTo>
                <a:lnTo>
                  <a:pt x="43609" y="2055107"/>
                </a:lnTo>
                <a:close/>
              </a:path>
              <a:path w="464185" h="2240279">
                <a:moveTo>
                  <a:pt x="20573" y="2055107"/>
                </a:moveTo>
                <a:lnTo>
                  <a:pt x="15239" y="2065775"/>
                </a:lnTo>
                <a:lnTo>
                  <a:pt x="30537" y="2067291"/>
                </a:lnTo>
                <a:lnTo>
                  <a:pt x="20573" y="2055107"/>
                </a:lnTo>
                <a:close/>
              </a:path>
              <a:path w="464185" h="2240279">
                <a:moveTo>
                  <a:pt x="87552" y="2059714"/>
                </a:moveTo>
                <a:lnTo>
                  <a:pt x="86867" y="2066537"/>
                </a:lnTo>
                <a:lnTo>
                  <a:pt x="94487" y="2060441"/>
                </a:lnTo>
                <a:lnTo>
                  <a:pt x="87552" y="2059714"/>
                </a:lnTo>
                <a:close/>
              </a:path>
              <a:path w="464185" h="2240279">
                <a:moveTo>
                  <a:pt x="294131" y="0"/>
                </a:moveTo>
                <a:lnTo>
                  <a:pt x="87552" y="2059714"/>
                </a:lnTo>
                <a:lnTo>
                  <a:pt x="94487" y="2060441"/>
                </a:lnTo>
                <a:lnTo>
                  <a:pt x="86867" y="2066537"/>
                </a:lnTo>
                <a:lnTo>
                  <a:pt x="100586" y="2066537"/>
                </a:lnTo>
                <a:lnTo>
                  <a:pt x="306406" y="15155"/>
                </a:lnTo>
                <a:lnTo>
                  <a:pt x="299465" y="14477"/>
                </a:lnTo>
                <a:lnTo>
                  <a:pt x="307085" y="8381"/>
                </a:lnTo>
                <a:lnTo>
                  <a:pt x="379094" y="8381"/>
                </a:lnTo>
                <a:lnTo>
                  <a:pt x="294131" y="0"/>
                </a:lnTo>
                <a:close/>
              </a:path>
              <a:path w="464185" h="2240279">
                <a:moveTo>
                  <a:pt x="455093" y="29062"/>
                </a:moveTo>
                <a:lnTo>
                  <a:pt x="448955" y="29062"/>
                </a:lnTo>
                <a:lnTo>
                  <a:pt x="455675" y="29717"/>
                </a:lnTo>
                <a:lnTo>
                  <a:pt x="455093" y="29062"/>
                </a:lnTo>
                <a:close/>
              </a:path>
              <a:path w="464185" h="2240279">
                <a:moveTo>
                  <a:pt x="463444" y="22859"/>
                </a:moveTo>
                <a:lnTo>
                  <a:pt x="449579" y="22859"/>
                </a:lnTo>
                <a:lnTo>
                  <a:pt x="455675" y="29717"/>
                </a:lnTo>
                <a:lnTo>
                  <a:pt x="462753" y="29717"/>
                </a:lnTo>
                <a:lnTo>
                  <a:pt x="463444" y="22859"/>
                </a:lnTo>
                <a:close/>
              </a:path>
              <a:path w="464185" h="2240279">
                <a:moveTo>
                  <a:pt x="379094" y="8381"/>
                </a:moveTo>
                <a:lnTo>
                  <a:pt x="307085" y="8381"/>
                </a:lnTo>
                <a:lnTo>
                  <a:pt x="306406" y="15155"/>
                </a:lnTo>
                <a:lnTo>
                  <a:pt x="448955" y="29062"/>
                </a:lnTo>
                <a:lnTo>
                  <a:pt x="449579" y="22859"/>
                </a:lnTo>
                <a:lnTo>
                  <a:pt x="463444" y="22859"/>
                </a:lnTo>
                <a:lnTo>
                  <a:pt x="464057" y="16763"/>
                </a:lnTo>
                <a:lnTo>
                  <a:pt x="379094" y="8381"/>
                </a:lnTo>
                <a:close/>
              </a:path>
              <a:path w="464185" h="2240279">
                <a:moveTo>
                  <a:pt x="307085" y="8381"/>
                </a:moveTo>
                <a:lnTo>
                  <a:pt x="299465" y="14477"/>
                </a:lnTo>
                <a:lnTo>
                  <a:pt x="306406" y="15155"/>
                </a:lnTo>
                <a:lnTo>
                  <a:pt x="307085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 err="1"/>
              <a:t>Use</a:t>
            </a:r>
            <a:r>
              <a:rPr lang="nl-NL" spc="15" dirty="0"/>
              <a:t> Subject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1745" y="1654272"/>
            <a:ext cx="9469909" cy="122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785" algn="ctr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r>
              <a:rPr lang="en-GB" b="1" spc="-25" dirty="0">
                <a:solidFill>
                  <a:srgbClr val="C00000"/>
                </a:solidFill>
                <a:latin typeface="Courier New"/>
                <a:cs typeface="Courier New"/>
              </a:rPr>
              <a:t>Subject(</a:t>
            </a:r>
            <a:r>
              <a:rPr lang="en-GB" b="1" spc="-20" dirty="0">
                <a:solidFill>
                  <a:srgbClr val="C00000"/>
                </a:solidFill>
                <a:latin typeface="Courier New"/>
                <a:cs typeface="Courier New"/>
              </a:rPr>
              <a:t>)</a:t>
            </a:r>
            <a:r>
              <a:rPr lang="en-GB" b="1" spc="-66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spc="-2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spc="-35" dirty="0">
                <a:solidFill>
                  <a:srgbClr val="C00000"/>
                </a:solidFill>
                <a:latin typeface="Courier New"/>
                <a:cs typeface="Courier New"/>
              </a:rPr>
              <a:t>= </a:t>
            </a:r>
            <a:r>
              <a:rPr lang="en-GB" b="1" i="1" spc="-25" dirty="0">
                <a:solidFill>
                  <a:srgbClr val="C00000"/>
                </a:solidFill>
                <a:latin typeface="Courier New"/>
                <a:cs typeface="Courier New"/>
              </a:rPr>
              <a:t>Observabl</a:t>
            </a:r>
            <a:r>
              <a:rPr lang="en-GB" b="1" i="1" spc="-20" dirty="0">
                <a:solidFill>
                  <a:srgbClr val="C00000"/>
                </a:solidFill>
                <a:latin typeface="Courier New"/>
                <a:cs typeface="Courier New"/>
              </a:rPr>
              <a:t>e</a:t>
            </a:r>
            <a:r>
              <a:rPr lang="en-GB" b="1" i="1" spc="-660" dirty="0">
                <a:solidFill>
                  <a:srgbClr val="C00000"/>
                </a:solidFill>
                <a:latin typeface="Courier New"/>
                <a:cs typeface="Courier New"/>
              </a:rPr>
              <a:t>   </a:t>
            </a:r>
            <a:r>
              <a:rPr lang="en-GB" b="1" i="1" spc="-15" dirty="0">
                <a:solidFill>
                  <a:srgbClr val="C00000"/>
                </a:solidFill>
              </a:rPr>
              <a:t>and </a:t>
            </a:r>
            <a:r>
              <a:rPr lang="en-GB" b="1" i="1" spc="-25" dirty="0">
                <a:solidFill>
                  <a:srgbClr val="C00000"/>
                </a:solidFill>
                <a:latin typeface="Courier New"/>
                <a:cs typeface="Courier New"/>
              </a:rPr>
              <a:t>Observer</a:t>
            </a:r>
            <a:endParaRPr lang="en-GB" b="1" i="1" spc="-15" dirty="0">
              <a:solidFill>
                <a:srgbClr val="C00000"/>
              </a:solidFill>
            </a:endParaRPr>
          </a:p>
          <a:p>
            <a:pPr marL="819785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endParaRPr lang="en-GB" b="1" spc="-15" dirty="0">
              <a:solidFill>
                <a:srgbClr val="C00000"/>
              </a:solidFill>
            </a:endParaRPr>
          </a:p>
          <a:p>
            <a:pPr marL="807085"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FD5F-2A1D-9941-BD20-009C16C2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In depth RxJS Reference 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BA5E-BB3E-864A-A970-4E155BBC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100575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hlinkClick r:id="rId2"/>
              </a:rPr>
              <a:t>https://indepth.dev/reference/rxjs/operators</a:t>
            </a:r>
            <a:endParaRPr lang="en-US" dirty="0"/>
          </a:p>
          <a:p>
            <a:endParaRPr lang="en-NL" dirty="0"/>
          </a:p>
          <a:p>
            <a:endParaRPr lang="en-NL" dirty="0"/>
          </a:p>
          <a:p>
            <a:r>
              <a:rPr lang="en-US" dirty="0">
                <a:hlinkClick r:id="rId3"/>
              </a:rPr>
              <a:t>https://rxjs.dev/api/operators</a:t>
            </a: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3627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D9D-88C5-7142-9B83-D01089D6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Basic Rule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19F06-6236-A64F-B7B8-C142FE4D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24069"/>
          </a:xfrm>
        </p:spPr>
        <p:txBody>
          <a:bodyPr/>
          <a:lstStyle/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Put all your (business)logic in the service !</a:t>
            </a:r>
          </a:p>
          <a:p>
            <a:pPr algn="ctr"/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8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should be lean and mean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33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Service</a:t>
            </a:r>
            <a:r>
              <a:rPr spc="15" dirty="0"/>
              <a:t>s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Angular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6554470" cy="3011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R="3013710" algn="ctr">
              <a:lnSpc>
                <a:spcPct val="100000"/>
              </a:lnSpc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Angula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: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992505">
              <a:lnSpc>
                <a:spcPct val="100000"/>
              </a:lnSpc>
              <a:tabLst>
                <a:tab pos="1939925" algn="l"/>
                <a:tab pos="3698875" algn="l"/>
                <a:tab pos="437578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{Injectable</a:t>
            </a:r>
            <a:r>
              <a:rPr sz="1950" spc="-15" dirty="0">
                <a:latin typeface="Consolas"/>
                <a:cs typeface="Consolas"/>
              </a:rPr>
              <a:t>}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950" b="1" spc="-3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992505">
              <a:lnSpc>
                <a:spcPts val="2335"/>
              </a:lnSpc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z="195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92505">
              <a:lnSpc>
                <a:spcPts val="2330"/>
              </a:lnSpc>
              <a:tabLst>
                <a:tab pos="1939925" algn="l"/>
                <a:tab pos="275145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CityService{</a:t>
            </a:r>
            <a:endParaRPr sz="1950" dirty="0"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endParaRPr lang="nl-NL" sz="1950" i="1" spc="-20" dirty="0">
              <a:solidFill>
                <a:srgbClr val="46C249"/>
              </a:solidFill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//....</a:t>
            </a:r>
            <a:endParaRPr sz="1950" dirty="0">
              <a:latin typeface="Consolas"/>
              <a:cs typeface="Consolas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CACE-9441-3046-904B-1580C5D6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Steps to make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B4F9-BF03-0043-9E8E-D7A952A5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 service</a:t>
            </a:r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consume/inject service in component</a:t>
            </a: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inject service in</a:t>
            </a:r>
            <a:r>
              <a:rPr lang="en-US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(</a:t>
            </a:r>
            <a:r>
              <a:rPr lang="en-US" spc="15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app.module.ts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9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3823</TotalTime>
  <Words>2766</Words>
  <Application>Microsoft Macintosh PowerPoint</Application>
  <PresentationFormat>Custom</PresentationFormat>
  <Paragraphs>447</Paragraphs>
  <Slides>64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Singleton?</vt:lpstr>
      <vt:lpstr>PowerPoint Presentation</vt:lpstr>
      <vt:lpstr>PowerPoint Presentation</vt:lpstr>
      <vt:lpstr>Why use a Service?</vt:lpstr>
      <vt:lpstr>Basic Rule Service</vt:lpstr>
      <vt:lpstr>Services in Angular</vt:lpstr>
      <vt:lpstr>Steps to make a Service</vt:lpstr>
      <vt:lpstr>Step 1 – service (static data)</vt:lpstr>
      <vt:lpstr>Step 2 – Service consume/inject</vt:lpstr>
      <vt:lpstr>“No provider for CityService”</vt:lpstr>
      <vt:lpstr>Step 3 – Inject service in Module  (app.module.ts)</vt:lpstr>
      <vt:lpstr>Checkpoint</vt:lpstr>
      <vt:lpstr>PowerPoint Presentation</vt:lpstr>
      <vt:lpstr>PowerPoint Presentation</vt:lpstr>
      <vt:lpstr>PowerPoint Presentation</vt:lpstr>
      <vt:lpstr>PowerPoint Presentation</vt:lpstr>
      <vt:lpstr>Observable </vt:lpstr>
      <vt:lpstr>Observable</vt:lpstr>
      <vt:lpstr>PowerPoint Presentation</vt:lpstr>
      <vt:lpstr>Observable </vt:lpstr>
      <vt:lpstr>Interactive diagrams of Rx Observables </vt:lpstr>
      <vt:lpstr>PowerPoint Presentation</vt:lpstr>
      <vt:lpstr>PowerPoint Presentation</vt:lpstr>
      <vt:lpstr>Step 1 - Inject HttpClient in Service</vt:lpstr>
      <vt:lpstr>Step 2 – Change component</vt:lpstr>
      <vt:lpstr>Step 3 – Change module</vt:lpstr>
      <vt:lpstr>More about Observables</vt:lpstr>
      <vt:lpstr>Checkpoint Async services</vt:lpstr>
      <vt:lpstr>How to import RxJs in your application?</vt:lpstr>
      <vt:lpstr>PIPING</vt:lpstr>
      <vt:lpstr>RxJS-operators in the service</vt:lpstr>
      <vt:lpstr>Checkpoint piping</vt:lpstr>
      <vt:lpstr>PowerPoint Presentation</vt:lpstr>
      <vt:lpstr>Adding a City</vt:lpstr>
      <vt:lpstr>Update a City</vt:lpstr>
      <vt:lpstr>Delete a City</vt:lpstr>
      <vt:lpstr>PowerPoint Presentation</vt:lpstr>
      <vt:lpstr>Checkpoint CRUD applicatie</vt:lpstr>
      <vt:lpstr>PowerPoint Presentation</vt:lpstr>
      <vt:lpstr>DEMO 206 services–async-pipe</vt:lpstr>
      <vt:lpstr>Advantages Async pipe </vt:lpstr>
      <vt:lpstr>Checkpoint async pipe</vt:lpstr>
      <vt:lpstr> Live API’s</vt:lpstr>
      <vt:lpstr>Movies services API call</vt:lpstr>
      <vt:lpstr>PowerPoint Presentation</vt:lpstr>
      <vt:lpstr>MovieModel</vt:lpstr>
      <vt:lpstr>PowerPoint Presentation</vt:lpstr>
      <vt:lpstr>Weather API</vt:lpstr>
      <vt:lpstr>Weather API app</vt:lpstr>
      <vt:lpstr>Voorbeeld API’s</vt:lpstr>
      <vt:lpstr>Checkpoint</vt:lpstr>
      <vt:lpstr>PowerPoint Presentation</vt:lpstr>
      <vt:lpstr>Observers and Subscriptions  </vt:lpstr>
      <vt:lpstr>RxJs switchMap vs mergeMap  </vt:lpstr>
      <vt:lpstr>ExhaustMap vs concatMap</vt:lpstr>
      <vt:lpstr>concatMap, mergeMap, switchMap, exhaustMap, forkJoin   </vt:lpstr>
      <vt:lpstr>Hot and Cold Observables  </vt:lpstr>
      <vt:lpstr>What is a Subject in RxJS?  </vt:lpstr>
      <vt:lpstr>PowerPoint Presentation</vt:lpstr>
      <vt:lpstr>Subject = Eventbus = queue/topic</vt:lpstr>
      <vt:lpstr>Use Subject</vt:lpstr>
      <vt:lpstr>In depth RxJS Reference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117</cp:revision>
  <dcterms:created xsi:type="dcterms:W3CDTF">2019-02-17T16:58:35Z</dcterms:created>
  <dcterms:modified xsi:type="dcterms:W3CDTF">2022-01-17T08:35:20Z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